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98" r:id="rId3"/>
    <p:sldId id="296" r:id="rId4"/>
    <p:sldId id="261" r:id="rId5"/>
    <p:sldId id="299" r:id="rId6"/>
    <p:sldId id="297" r:id="rId7"/>
    <p:sldId id="258" r:id="rId8"/>
    <p:sldId id="259" r:id="rId9"/>
    <p:sldId id="300" r:id="rId10"/>
    <p:sldId id="260" r:id="rId11"/>
    <p:sldId id="257" r:id="rId12"/>
    <p:sldId id="288" r:id="rId13"/>
    <p:sldId id="287" r:id="rId14"/>
    <p:sldId id="289" r:id="rId15"/>
    <p:sldId id="290" r:id="rId16"/>
    <p:sldId id="275" r:id="rId17"/>
    <p:sldId id="270" r:id="rId18"/>
    <p:sldId id="291" r:id="rId19"/>
    <p:sldId id="292" r:id="rId20"/>
    <p:sldId id="264" r:id="rId21"/>
    <p:sldId id="266" r:id="rId22"/>
    <p:sldId id="265" r:id="rId23"/>
    <p:sldId id="293" r:id="rId24"/>
    <p:sldId id="263" r:id="rId25"/>
    <p:sldId id="267" r:id="rId26"/>
    <p:sldId id="262" r:id="rId27"/>
    <p:sldId id="294" r:id="rId28"/>
    <p:sldId id="281" r:id="rId29"/>
    <p:sldId id="295" r:id="rId30"/>
    <p:sldId id="280" r:id="rId31"/>
    <p:sldId id="278" r:id="rId32"/>
    <p:sldId id="30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52"/>
    <p:restoredTop sz="96327"/>
  </p:normalViewPr>
  <p:slideViewPr>
    <p:cSldViewPr snapToGrid="0" snapToObjects="1">
      <p:cViewPr varScale="1">
        <p:scale>
          <a:sx n="104" d="100"/>
          <a:sy n="104" d="100"/>
        </p:scale>
        <p:origin x="704" y="20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54541-A506-5E44-98DD-21F4DF95E64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C1276A-122E-3F42-B5E5-659ECF03AA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FC013FC-FEA2-9548-A784-B2017F525B4D}"/>
              </a:ext>
            </a:extLst>
          </p:cNvPr>
          <p:cNvSpPr>
            <a:spLocks noGrp="1"/>
          </p:cNvSpPr>
          <p:nvPr>
            <p:ph type="dt" sz="half" idx="10"/>
          </p:nvPr>
        </p:nvSpPr>
        <p:spPr/>
        <p:txBody>
          <a:bodyPr/>
          <a:lstStyle/>
          <a:p>
            <a:fld id="{0C53AB7F-B864-E648-B18F-FCDE9119B5E0}" type="datetimeFigureOut">
              <a:rPr lang="en-US" smtClean="0"/>
              <a:t>7/20/21</a:t>
            </a:fld>
            <a:endParaRPr lang="en-US"/>
          </a:p>
        </p:txBody>
      </p:sp>
      <p:sp>
        <p:nvSpPr>
          <p:cNvPr id="5" name="Footer Placeholder 4">
            <a:extLst>
              <a:ext uri="{FF2B5EF4-FFF2-40B4-BE49-F238E27FC236}">
                <a16:creationId xmlns:a16="http://schemas.microsoft.com/office/drawing/2014/main" id="{21E42E77-F093-804F-8C27-3DBED23142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F79E43-40F1-2F45-9C8A-2ADA682FA7CE}"/>
              </a:ext>
            </a:extLst>
          </p:cNvPr>
          <p:cNvSpPr>
            <a:spLocks noGrp="1"/>
          </p:cNvSpPr>
          <p:nvPr>
            <p:ph type="sldNum" sz="quarter" idx="12"/>
          </p:nvPr>
        </p:nvSpPr>
        <p:spPr/>
        <p:txBody>
          <a:bodyPr/>
          <a:lstStyle/>
          <a:p>
            <a:fld id="{F5513ED5-60D9-8246-8FA7-3698E856B6C5}" type="slidenum">
              <a:rPr lang="en-US" smtClean="0"/>
              <a:t>‹#›</a:t>
            </a:fld>
            <a:endParaRPr lang="en-US"/>
          </a:p>
        </p:txBody>
      </p:sp>
    </p:spTree>
    <p:extLst>
      <p:ext uri="{BB962C8B-B14F-4D97-AF65-F5344CB8AC3E}">
        <p14:creationId xmlns:p14="http://schemas.microsoft.com/office/powerpoint/2010/main" val="3897549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5D645-D934-9848-BAC3-000A2721B3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0D5F170-0B64-A44C-8ECF-3DBF2244ED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4E9AB0-3D5C-2D4A-AE75-28C9713296C9}"/>
              </a:ext>
            </a:extLst>
          </p:cNvPr>
          <p:cNvSpPr>
            <a:spLocks noGrp="1"/>
          </p:cNvSpPr>
          <p:nvPr>
            <p:ph type="dt" sz="half" idx="10"/>
          </p:nvPr>
        </p:nvSpPr>
        <p:spPr/>
        <p:txBody>
          <a:bodyPr/>
          <a:lstStyle/>
          <a:p>
            <a:fld id="{0C53AB7F-B864-E648-B18F-FCDE9119B5E0}" type="datetimeFigureOut">
              <a:rPr lang="en-US" smtClean="0"/>
              <a:t>7/20/21</a:t>
            </a:fld>
            <a:endParaRPr lang="en-US"/>
          </a:p>
        </p:txBody>
      </p:sp>
      <p:sp>
        <p:nvSpPr>
          <p:cNvPr id="5" name="Footer Placeholder 4">
            <a:extLst>
              <a:ext uri="{FF2B5EF4-FFF2-40B4-BE49-F238E27FC236}">
                <a16:creationId xmlns:a16="http://schemas.microsoft.com/office/drawing/2014/main" id="{DEB8783D-0FAF-DC4C-A009-52261B0145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A42890-8895-1349-B9A4-86D49902BC89}"/>
              </a:ext>
            </a:extLst>
          </p:cNvPr>
          <p:cNvSpPr>
            <a:spLocks noGrp="1"/>
          </p:cNvSpPr>
          <p:nvPr>
            <p:ph type="sldNum" sz="quarter" idx="12"/>
          </p:nvPr>
        </p:nvSpPr>
        <p:spPr/>
        <p:txBody>
          <a:bodyPr/>
          <a:lstStyle/>
          <a:p>
            <a:fld id="{F5513ED5-60D9-8246-8FA7-3698E856B6C5}" type="slidenum">
              <a:rPr lang="en-US" smtClean="0"/>
              <a:t>‹#›</a:t>
            </a:fld>
            <a:endParaRPr lang="en-US"/>
          </a:p>
        </p:txBody>
      </p:sp>
    </p:spTree>
    <p:extLst>
      <p:ext uri="{BB962C8B-B14F-4D97-AF65-F5344CB8AC3E}">
        <p14:creationId xmlns:p14="http://schemas.microsoft.com/office/powerpoint/2010/main" val="1436496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9C4142-1D31-DB4B-A75D-63D489E5883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EEAA1DF-2923-5E4A-91F8-12DDF2CFB5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A3B2AC-9CE2-864D-B60A-8ADEE918AD6F}"/>
              </a:ext>
            </a:extLst>
          </p:cNvPr>
          <p:cNvSpPr>
            <a:spLocks noGrp="1"/>
          </p:cNvSpPr>
          <p:nvPr>
            <p:ph type="dt" sz="half" idx="10"/>
          </p:nvPr>
        </p:nvSpPr>
        <p:spPr/>
        <p:txBody>
          <a:bodyPr/>
          <a:lstStyle/>
          <a:p>
            <a:fld id="{0C53AB7F-B864-E648-B18F-FCDE9119B5E0}" type="datetimeFigureOut">
              <a:rPr lang="en-US" smtClean="0"/>
              <a:t>7/20/21</a:t>
            </a:fld>
            <a:endParaRPr lang="en-US"/>
          </a:p>
        </p:txBody>
      </p:sp>
      <p:sp>
        <p:nvSpPr>
          <p:cNvPr id="5" name="Footer Placeholder 4">
            <a:extLst>
              <a:ext uri="{FF2B5EF4-FFF2-40B4-BE49-F238E27FC236}">
                <a16:creationId xmlns:a16="http://schemas.microsoft.com/office/drawing/2014/main" id="{5C7E5CD4-FD4B-F943-A6AE-FCA46EF6CE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1C5326-C915-F74D-BB61-15A23FDC6BD8}"/>
              </a:ext>
            </a:extLst>
          </p:cNvPr>
          <p:cNvSpPr>
            <a:spLocks noGrp="1"/>
          </p:cNvSpPr>
          <p:nvPr>
            <p:ph type="sldNum" sz="quarter" idx="12"/>
          </p:nvPr>
        </p:nvSpPr>
        <p:spPr/>
        <p:txBody>
          <a:bodyPr/>
          <a:lstStyle/>
          <a:p>
            <a:fld id="{F5513ED5-60D9-8246-8FA7-3698E856B6C5}" type="slidenum">
              <a:rPr lang="en-US" smtClean="0"/>
              <a:t>‹#›</a:t>
            </a:fld>
            <a:endParaRPr lang="en-US"/>
          </a:p>
        </p:txBody>
      </p:sp>
    </p:spTree>
    <p:extLst>
      <p:ext uri="{BB962C8B-B14F-4D97-AF65-F5344CB8AC3E}">
        <p14:creationId xmlns:p14="http://schemas.microsoft.com/office/powerpoint/2010/main" val="3208439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E0072-CC0A-744D-B06B-ED0DAC85B9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4FBD08-1184-D646-9774-8B9D7C1C75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278A64-526B-914A-950D-1DE007301174}"/>
              </a:ext>
            </a:extLst>
          </p:cNvPr>
          <p:cNvSpPr>
            <a:spLocks noGrp="1"/>
          </p:cNvSpPr>
          <p:nvPr>
            <p:ph type="dt" sz="half" idx="10"/>
          </p:nvPr>
        </p:nvSpPr>
        <p:spPr/>
        <p:txBody>
          <a:bodyPr/>
          <a:lstStyle/>
          <a:p>
            <a:fld id="{0C53AB7F-B864-E648-B18F-FCDE9119B5E0}" type="datetimeFigureOut">
              <a:rPr lang="en-US" smtClean="0"/>
              <a:t>7/20/21</a:t>
            </a:fld>
            <a:endParaRPr lang="en-US"/>
          </a:p>
        </p:txBody>
      </p:sp>
      <p:sp>
        <p:nvSpPr>
          <p:cNvPr id="5" name="Footer Placeholder 4">
            <a:extLst>
              <a:ext uri="{FF2B5EF4-FFF2-40B4-BE49-F238E27FC236}">
                <a16:creationId xmlns:a16="http://schemas.microsoft.com/office/drawing/2014/main" id="{FCCC0838-9B53-8C4B-9BEC-F1A9681BBC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56EC30-24AF-F841-8245-FE3E84C73085}"/>
              </a:ext>
            </a:extLst>
          </p:cNvPr>
          <p:cNvSpPr>
            <a:spLocks noGrp="1"/>
          </p:cNvSpPr>
          <p:nvPr>
            <p:ph type="sldNum" sz="quarter" idx="12"/>
          </p:nvPr>
        </p:nvSpPr>
        <p:spPr/>
        <p:txBody>
          <a:bodyPr/>
          <a:lstStyle/>
          <a:p>
            <a:fld id="{F5513ED5-60D9-8246-8FA7-3698E856B6C5}" type="slidenum">
              <a:rPr lang="en-US" smtClean="0"/>
              <a:t>‹#›</a:t>
            </a:fld>
            <a:endParaRPr lang="en-US"/>
          </a:p>
        </p:txBody>
      </p:sp>
    </p:spTree>
    <p:extLst>
      <p:ext uri="{BB962C8B-B14F-4D97-AF65-F5344CB8AC3E}">
        <p14:creationId xmlns:p14="http://schemas.microsoft.com/office/powerpoint/2010/main" val="2087623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89C5F-12AE-7843-831E-392BB05B5A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AAD1A71-0CCE-484E-A277-F1AFF797B5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44C99B-3596-D24C-9330-18103527E26C}"/>
              </a:ext>
            </a:extLst>
          </p:cNvPr>
          <p:cNvSpPr>
            <a:spLocks noGrp="1"/>
          </p:cNvSpPr>
          <p:nvPr>
            <p:ph type="dt" sz="half" idx="10"/>
          </p:nvPr>
        </p:nvSpPr>
        <p:spPr/>
        <p:txBody>
          <a:bodyPr/>
          <a:lstStyle/>
          <a:p>
            <a:fld id="{0C53AB7F-B864-E648-B18F-FCDE9119B5E0}" type="datetimeFigureOut">
              <a:rPr lang="en-US" smtClean="0"/>
              <a:t>7/20/21</a:t>
            </a:fld>
            <a:endParaRPr lang="en-US"/>
          </a:p>
        </p:txBody>
      </p:sp>
      <p:sp>
        <p:nvSpPr>
          <p:cNvPr id="5" name="Footer Placeholder 4">
            <a:extLst>
              <a:ext uri="{FF2B5EF4-FFF2-40B4-BE49-F238E27FC236}">
                <a16:creationId xmlns:a16="http://schemas.microsoft.com/office/drawing/2014/main" id="{BEDEE401-D704-564E-B6E5-A9F98F890D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F7F42E-3453-0F45-8345-75039963E90A}"/>
              </a:ext>
            </a:extLst>
          </p:cNvPr>
          <p:cNvSpPr>
            <a:spLocks noGrp="1"/>
          </p:cNvSpPr>
          <p:nvPr>
            <p:ph type="sldNum" sz="quarter" idx="12"/>
          </p:nvPr>
        </p:nvSpPr>
        <p:spPr/>
        <p:txBody>
          <a:bodyPr/>
          <a:lstStyle/>
          <a:p>
            <a:fld id="{F5513ED5-60D9-8246-8FA7-3698E856B6C5}" type="slidenum">
              <a:rPr lang="en-US" smtClean="0"/>
              <a:t>‹#›</a:t>
            </a:fld>
            <a:endParaRPr lang="en-US"/>
          </a:p>
        </p:txBody>
      </p:sp>
    </p:spTree>
    <p:extLst>
      <p:ext uri="{BB962C8B-B14F-4D97-AF65-F5344CB8AC3E}">
        <p14:creationId xmlns:p14="http://schemas.microsoft.com/office/powerpoint/2010/main" val="3272507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6C7E6-3864-4141-87C6-8D54E1F5F1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3AB4BA-7104-7541-8B01-D190F65D1D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1E448B-252D-0B43-AA8B-39227149A0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ECE34FE-71F7-E241-AB77-6CF598EF0A00}"/>
              </a:ext>
            </a:extLst>
          </p:cNvPr>
          <p:cNvSpPr>
            <a:spLocks noGrp="1"/>
          </p:cNvSpPr>
          <p:nvPr>
            <p:ph type="dt" sz="half" idx="10"/>
          </p:nvPr>
        </p:nvSpPr>
        <p:spPr/>
        <p:txBody>
          <a:bodyPr/>
          <a:lstStyle/>
          <a:p>
            <a:fld id="{0C53AB7F-B864-E648-B18F-FCDE9119B5E0}" type="datetimeFigureOut">
              <a:rPr lang="en-US" smtClean="0"/>
              <a:t>7/20/21</a:t>
            </a:fld>
            <a:endParaRPr lang="en-US"/>
          </a:p>
        </p:txBody>
      </p:sp>
      <p:sp>
        <p:nvSpPr>
          <p:cNvPr id="6" name="Footer Placeholder 5">
            <a:extLst>
              <a:ext uri="{FF2B5EF4-FFF2-40B4-BE49-F238E27FC236}">
                <a16:creationId xmlns:a16="http://schemas.microsoft.com/office/drawing/2014/main" id="{7B3017DF-ADCB-A44F-BBAA-58D38C7AE0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D888BE-BB97-8746-B37C-A856E9CB0D1D}"/>
              </a:ext>
            </a:extLst>
          </p:cNvPr>
          <p:cNvSpPr>
            <a:spLocks noGrp="1"/>
          </p:cNvSpPr>
          <p:nvPr>
            <p:ph type="sldNum" sz="quarter" idx="12"/>
          </p:nvPr>
        </p:nvSpPr>
        <p:spPr/>
        <p:txBody>
          <a:bodyPr/>
          <a:lstStyle/>
          <a:p>
            <a:fld id="{F5513ED5-60D9-8246-8FA7-3698E856B6C5}" type="slidenum">
              <a:rPr lang="en-US" smtClean="0"/>
              <a:t>‹#›</a:t>
            </a:fld>
            <a:endParaRPr lang="en-US"/>
          </a:p>
        </p:txBody>
      </p:sp>
    </p:spTree>
    <p:extLst>
      <p:ext uri="{BB962C8B-B14F-4D97-AF65-F5344CB8AC3E}">
        <p14:creationId xmlns:p14="http://schemas.microsoft.com/office/powerpoint/2010/main" val="3825036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25737-8148-2747-AFE3-7EB825B6486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CF346D-0EAC-9544-A5FB-D832394B98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C9C0D9-9C62-904A-BB2C-CA7202B6D7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B7FE01-F692-EF4E-948E-09DC05EE63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7AD63D-653D-C343-9FBA-813BAF3C3C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99400B-9AD9-7545-92FC-58BCBD390D2E}"/>
              </a:ext>
            </a:extLst>
          </p:cNvPr>
          <p:cNvSpPr>
            <a:spLocks noGrp="1"/>
          </p:cNvSpPr>
          <p:nvPr>
            <p:ph type="dt" sz="half" idx="10"/>
          </p:nvPr>
        </p:nvSpPr>
        <p:spPr/>
        <p:txBody>
          <a:bodyPr/>
          <a:lstStyle/>
          <a:p>
            <a:fld id="{0C53AB7F-B864-E648-B18F-FCDE9119B5E0}" type="datetimeFigureOut">
              <a:rPr lang="en-US" smtClean="0"/>
              <a:t>7/20/21</a:t>
            </a:fld>
            <a:endParaRPr lang="en-US"/>
          </a:p>
        </p:txBody>
      </p:sp>
      <p:sp>
        <p:nvSpPr>
          <p:cNvPr id="8" name="Footer Placeholder 7">
            <a:extLst>
              <a:ext uri="{FF2B5EF4-FFF2-40B4-BE49-F238E27FC236}">
                <a16:creationId xmlns:a16="http://schemas.microsoft.com/office/drawing/2014/main" id="{33A0E4F7-E430-FF4A-BA09-38FD410E4F6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BA24FA-7D2A-D344-9F42-6586285A3758}"/>
              </a:ext>
            </a:extLst>
          </p:cNvPr>
          <p:cNvSpPr>
            <a:spLocks noGrp="1"/>
          </p:cNvSpPr>
          <p:nvPr>
            <p:ph type="sldNum" sz="quarter" idx="12"/>
          </p:nvPr>
        </p:nvSpPr>
        <p:spPr/>
        <p:txBody>
          <a:bodyPr/>
          <a:lstStyle/>
          <a:p>
            <a:fld id="{F5513ED5-60D9-8246-8FA7-3698E856B6C5}" type="slidenum">
              <a:rPr lang="en-US" smtClean="0"/>
              <a:t>‹#›</a:t>
            </a:fld>
            <a:endParaRPr lang="en-US"/>
          </a:p>
        </p:txBody>
      </p:sp>
    </p:spTree>
    <p:extLst>
      <p:ext uri="{BB962C8B-B14F-4D97-AF65-F5344CB8AC3E}">
        <p14:creationId xmlns:p14="http://schemas.microsoft.com/office/powerpoint/2010/main" val="2602204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086F6-9DBE-D049-B925-579F10B59DC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5104DED-BAB4-994C-AEB9-3D53FD93FFF6}"/>
              </a:ext>
            </a:extLst>
          </p:cNvPr>
          <p:cNvSpPr>
            <a:spLocks noGrp="1"/>
          </p:cNvSpPr>
          <p:nvPr>
            <p:ph type="dt" sz="half" idx="10"/>
          </p:nvPr>
        </p:nvSpPr>
        <p:spPr/>
        <p:txBody>
          <a:bodyPr/>
          <a:lstStyle/>
          <a:p>
            <a:fld id="{0C53AB7F-B864-E648-B18F-FCDE9119B5E0}" type="datetimeFigureOut">
              <a:rPr lang="en-US" smtClean="0"/>
              <a:t>7/20/21</a:t>
            </a:fld>
            <a:endParaRPr lang="en-US"/>
          </a:p>
        </p:txBody>
      </p:sp>
      <p:sp>
        <p:nvSpPr>
          <p:cNvPr id="4" name="Footer Placeholder 3">
            <a:extLst>
              <a:ext uri="{FF2B5EF4-FFF2-40B4-BE49-F238E27FC236}">
                <a16:creationId xmlns:a16="http://schemas.microsoft.com/office/drawing/2014/main" id="{A9A85E00-6A0A-CC40-B17C-5D659095832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8AF178-4629-BD4A-A694-939C397C714C}"/>
              </a:ext>
            </a:extLst>
          </p:cNvPr>
          <p:cNvSpPr>
            <a:spLocks noGrp="1"/>
          </p:cNvSpPr>
          <p:nvPr>
            <p:ph type="sldNum" sz="quarter" idx="12"/>
          </p:nvPr>
        </p:nvSpPr>
        <p:spPr/>
        <p:txBody>
          <a:bodyPr/>
          <a:lstStyle/>
          <a:p>
            <a:fld id="{F5513ED5-60D9-8246-8FA7-3698E856B6C5}" type="slidenum">
              <a:rPr lang="en-US" smtClean="0"/>
              <a:t>‹#›</a:t>
            </a:fld>
            <a:endParaRPr lang="en-US"/>
          </a:p>
        </p:txBody>
      </p:sp>
    </p:spTree>
    <p:extLst>
      <p:ext uri="{BB962C8B-B14F-4D97-AF65-F5344CB8AC3E}">
        <p14:creationId xmlns:p14="http://schemas.microsoft.com/office/powerpoint/2010/main" val="1954127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C76BE1-0BB9-904A-8DFB-FDD0BC40D2A8}"/>
              </a:ext>
            </a:extLst>
          </p:cNvPr>
          <p:cNvSpPr>
            <a:spLocks noGrp="1"/>
          </p:cNvSpPr>
          <p:nvPr>
            <p:ph type="dt" sz="half" idx="10"/>
          </p:nvPr>
        </p:nvSpPr>
        <p:spPr/>
        <p:txBody>
          <a:bodyPr/>
          <a:lstStyle/>
          <a:p>
            <a:fld id="{0C53AB7F-B864-E648-B18F-FCDE9119B5E0}" type="datetimeFigureOut">
              <a:rPr lang="en-US" smtClean="0"/>
              <a:t>7/20/21</a:t>
            </a:fld>
            <a:endParaRPr lang="en-US"/>
          </a:p>
        </p:txBody>
      </p:sp>
      <p:sp>
        <p:nvSpPr>
          <p:cNvPr id="3" name="Footer Placeholder 2">
            <a:extLst>
              <a:ext uri="{FF2B5EF4-FFF2-40B4-BE49-F238E27FC236}">
                <a16:creationId xmlns:a16="http://schemas.microsoft.com/office/drawing/2014/main" id="{8E4459DD-DB13-8E47-9E82-D974E7FBA2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4B412C3-090A-9B4E-8F8A-D20A41E6C404}"/>
              </a:ext>
            </a:extLst>
          </p:cNvPr>
          <p:cNvSpPr>
            <a:spLocks noGrp="1"/>
          </p:cNvSpPr>
          <p:nvPr>
            <p:ph type="sldNum" sz="quarter" idx="12"/>
          </p:nvPr>
        </p:nvSpPr>
        <p:spPr/>
        <p:txBody>
          <a:bodyPr/>
          <a:lstStyle/>
          <a:p>
            <a:fld id="{F5513ED5-60D9-8246-8FA7-3698E856B6C5}" type="slidenum">
              <a:rPr lang="en-US" smtClean="0"/>
              <a:t>‹#›</a:t>
            </a:fld>
            <a:endParaRPr lang="en-US"/>
          </a:p>
        </p:txBody>
      </p:sp>
    </p:spTree>
    <p:extLst>
      <p:ext uri="{BB962C8B-B14F-4D97-AF65-F5344CB8AC3E}">
        <p14:creationId xmlns:p14="http://schemas.microsoft.com/office/powerpoint/2010/main" val="2687811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769BA-153B-F446-982B-FBDC9ADBDF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E784EE8-4133-1F43-BE1F-4B2B228B25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348767-8AD5-0D47-AF54-2169640060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1D3AB3-6791-534F-9FDE-849AC77A593B}"/>
              </a:ext>
            </a:extLst>
          </p:cNvPr>
          <p:cNvSpPr>
            <a:spLocks noGrp="1"/>
          </p:cNvSpPr>
          <p:nvPr>
            <p:ph type="dt" sz="half" idx="10"/>
          </p:nvPr>
        </p:nvSpPr>
        <p:spPr/>
        <p:txBody>
          <a:bodyPr/>
          <a:lstStyle/>
          <a:p>
            <a:fld id="{0C53AB7F-B864-E648-B18F-FCDE9119B5E0}" type="datetimeFigureOut">
              <a:rPr lang="en-US" smtClean="0"/>
              <a:t>7/20/21</a:t>
            </a:fld>
            <a:endParaRPr lang="en-US"/>
          </a:p>
        </p:txBody>
      </p:sp>
      <p:sp>
        <p:nvSpPr>
          <p:cNvPr id="6" name="Footer Placeholder 5">
            <a:extLst>
              <a:ext uri="{FF2B5EF4-FFF2-40B4-BE49-F238E27FC236}">
                <a16:creationId xmlns:a16="http://schemas.microsoft.com/office/drawing/2014/main" id="{5B3FC305-9BB7-7847-94A2-5A0143CF47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31C52B-0D7D-0E49-B204-6BC124671E26}"/>
              </a:ext>
            </a:extLst>
          </p:cNvPr>
          <p:cNvSpPr>
            <a:spLocks noGrp="1"/>
          </p:cNvSpPr>
          <p:nvPr>
            <p:ph type="sldNum" sz="quarter" idx="12"/>
          </p:nvPr>
        </p:nvSpPr>
        <p:spPr/>
        <p:txBody>
          <a:bodyPr/>
          <a:lstStyle/>
          <a:p>
            <a:fld id="{F5513ED5-60D9-8246-8FA7-3698E856B6C5}" type="slidenum">
              <a:rPr lang="en-US" smtClean="0"/>
              <a:t>‹#›</a:t>
            </a:fld>
            <a:endParaRPr lang="en-US"/>
          </a:p>
        </p:txBody>
      </p:sp>
    </p:spTree>
    <p:extLst>
      <p:ext uri="{BB962C8B-B14F-4D97-AF65-F5344CB8AC3E}">
        <p14:creationId xmlns:p14="http://schemas.microsoft.com/office/powerpoint/2010/main" val="4224785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AE707-0113-D049-88C6-982B82133D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5EAA20-A29A-D54F-985B-25B17608D5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0A0B1F-5A25-9F47-B818-96F53469B2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0988EE-D85B-894E-92ED-E0D989D845B7}"/>
              </a:ext>
            </a:extLst>
          </p:cNvPr>
          <p:cNvSpPr>
            <a:spLocks noGrp="1"/>
          </p:cNvSpPr>
          <p:nvPr>
            <p:ph type="dt" sz="half" idx="10"/>
          </p:nvPr>
        </p:nvSpPr>
        <p:spPr/>
        <p:txBody>
          <a:bodyPr/>
          <a:lstStyle/>
          <a:p>
            <a:fld id="{0C53AB7F-B864-E648-B18F-FCDE9119B5E0}" type="datetimeFigureOut">
              <a:rPr lang="en-US" smtClean="0"/>
              <a:t>7/20/21</a:t>
            </a:fld>
            <a:endParaRPr lang="en-US"/>
          </a:p>
        </p:txBody>
      </p:sp>
      <p:sp>
        <p:nvSpPr>
          <p:cNvPr id="6" name="Footer Placeholder 5">
            <a:extLst>
              <a:ext uri="{FF2B5EF4-FFF2-40B4-BE49-F238E27FC236}">
                <a16:creationId xmlns:a16="http://schemas.microsoft.com/office/drawing/2014/main" id="{195D8750-1408-A746-99CA-E4BF492EF7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7759EB-540A-224F-B11B-F38588138250}"/>
              </a:ext>
            </a:extLst>
          </p:cNvPr>
          <p:cNvSpPr>
            <a:spLocks noGrp="1"/>
          </p:cNvSpPr>
          <p:nvPr>
            <p:ph type="sldNum" sz="quarter" idx="12"/>
          </p:nvPr>
        </p:nvSpPr>
        <p:spPr/>
        <p:txBody>
          <a:bodyPr/>
          <a:lstStyle/>
          <a:p>
            <a:fld id="{F5513ED5-60D9-8246-8FA7-3698E856B6C5}" type="slidenum">
              <a:rPr lang="en-US" smtClean="0"/>
              <a:t>‹#›</a:t>
            </a:fld>
            <a:endParaRPr lang="en-US"/>
          </a:p>
        </p:txBody>
      </p:sp>
    </p:spTree>
    <p:extLst>
      <p:ext uri="{BB962C8B-B14F-4D97-AF65-F5344CB8AC3E}">
        <p14:creationId xmlns:p14="http://schemas.microsoft.com/office/powerpoint/2010/main" val="6326966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18BB1E-49D2-6341-80F5-55BE430CE5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0245BE-CA14-A045-BBE1-9107D38A96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3DB3C3-2691-784C-9CFD-F498CBC998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Times" pitchFamily="2" charset="0"/>
              </a:defRPr>
            </a:lvl1pPr>
          </a:lstStyle>
          <a:p>
            <a:fld id="{0C53AB7F-B864-E648-B18F-FCDE9119B5E0}" type="datetimeFigureOut">
              <a:rPr lang="en-US" smtClean="0"/>
              <a:pPr/>
              <a:t>7/20/21</a:t>
            </a:fld>
            <a:endParaRPr lang="en-US"/>
          </a:p>
        </p:txBody>
      </p:sp>
      <p:sp>
        <p:nvSpPr>
          <p:cNvPr id="5" name="Footer Placeholder 4">
            <a:extLst>
              <a:ext uri="{FF2B5EF4-FFF2-40B4-BE49-F238E27FC236}">
                <a16:creationId xmlns:a16="http://schemas.microsoft.com/office/drawing/2014/main" id="{D6DA12DC-EBCE-464E-AAEB-A79E8DEBC9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Times" pitchFamily="2" charset="0"/>
              </a:defRPr>
            </a:lvl1pPr>
          </a:lstStyle>
          <a:p>
            <a:endParaRPr lang="en-US"/>
          </a:p>
        </p:txBody>
      </p:sp>
      <p:sp>
        <p:nvSpPr>
          <p:cNvPr id="6" name="Slide Number Placeholder 5">
            <a:extLst>
              <a:ext uri="{FF2B5EF4-FFF2-40B4-BE49-F238E27FC236}">
                <a16:creationId xmlns:a16="http://schemas.microsoft.com/office/drawing/2014/main" id="{036B841D-FC7F-B944-95C0-82C72B8127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Times" pitchFamily="2" charset="0"/>
              </a:defRPr>
            </a:lvl1pPr>
          </a:lstStyle>
          <a:p>
            <a:fld id="{F5513ED5-60D9-8246-8FA7-3698E856B6C5}" type="slidenum">
              <a:rPr lang="en-US" smtClean="0"/>
              <a:pPr/>
              <a:t>‹#›</a:t>
            </a:fld>
            <a:endParaRPr lang="en-US"/>
          </a:p>
        </p:txBody>
      </p:sp>
    </p:spTree>
    <p:extLst>
      <p:ext uri="{BB962C8B-B14F-4D97-AF65-F5344CB8AC3E}">
        <p14:creationId xmlns:p14="http://schemas.microsoft.com/office/powerpoint/2010/main" val="890282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Times"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research-compliance.umich.edu/informed-consent-guidelines" TargetMode="External"/><Relationship Id="rId2" Type="http://schemas.openxmlformats.org/officeDocument/2006/relationships/hyperlink" Target="https://www.w3.org/WAI/cognitive/"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i.org/10.1038/nmeth.1618" TargetMode="External"/><Relationship Id="rId2" Type="http://schemas.openxmlformats.org/officeDocument/2006/relationships/hyperlink" Target="https://www.nei.nih.gov/learn-about-eye-health/eye-conditions-and-diseases/color-blindness/types-color-blindnes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www.bioinformatics.babraham.ac.uk/projects/seqmonk/Help/3%20Visualisation/3.2%20Figures%20and%20Graphs/3.2.12%20The%20HiC%20Heatmap%20Plot.html" TargetMode="External"/><Relationship Id="rId7"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hyperlink" Target="https://www.nature.com/articles/s41588-018-0171-3/figures/4" TargetMode="External"/><Relationship Id="rId11" Type="http://schemas.openxmlformats.org/officeDocument/2006/relationships/image" Target="../media/image12.jpeg"/><Relationship Id="rId5" Type="http://schemas.openxmlformats.org/officeDocument/2006/relationships/hyperlink" Target="https://journals.plos.org/plosgenetics/article?id=10.1371/journal.pgen.1008432" TargetMode="External"/><Relationship Id="rId10" Type="http://schemas.openxmlformats.org/officeDocument/2006/relationships/image" Target="../media/image11.png"/><Relationship Id="rId4" Type="http://schemas.openxmlformats.org/officeDocument/2006/relationships/hyperlink" Target="https://en.wikipedia.org/wiki/Heat_map#/media/File:Heatmap.png" TargetMode="External"/><Relationship Id="rId9"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color-blindness.com/coblis-color-blindness-simulator/"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karlsluis.medium.com/before-tufte-there-was-bertin-63af71ceaa62" TargetMode="External"/><Relationship Id="rId2" Type="http://schemas.openxmlformats.org/officeDocument/2006/relationships/hyperlink" Target="https://www.ascb.org/science-news/how-to-make-scientific-figures-accessible-to-readers-with-color-blindness/" TargetMode="Externa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hyperlink" Target="https://www.amazon.com/Grammar-Graphics-Statistics-Computing/dp/0387245448"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euclid.psych.yorku.ca/www/psy6135/lectures/Language.pdf" TargetMode="External"/><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ai.googleblog.com/2019/08/turbo-improved-rainbow-colormap-for.html"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_B1o6DyLCVY" TargetMode="External"/><Relationship Id="rId2" Type="http://schemas.openxmlformats.org/officeDocument/2006/relationships/hyperlink" Target="https://twitter.com/Kristy_Viers/status/1287189581926981634" TargetMode="External"/><Relationship Id="rId1" Type="http://schemas.openxmlformats.org/officeDocument/2006/relationships/slideLayout" Target="../slideLayouts/slideLayout2.xml"/><Relationship Id="rId6" Type="http://schemas.openxmlformats.org/officeDocument/2006/relationships/hyperlink" Target="https://support.microsoft.com/en-us/windows/complete-guide-to-narrator-e4397a0d-ef4f-b386-d8ae-c172f109bdb1" TargetMode="External"/><Relationship Id="rId5" Type="http://schemas.openxmlformats.org/officeDocument/2006/relationships/hyperlink" Target="https://webaim.org/blog/three-things-voiceover/" TargetMode="External"/><Relationship Id="rId4" Type="http://schemas.openxmlformats.org/officeDocument/2006/relationships/hyperlink" Target="https://dequeuniversity.com/screenreaders/voiceover-keyboard-shortcuts"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interactiveaccessibility.com/accessibility-statistics" TargetMode="External"/><Relationship Id="rId2" Type="http://schemas.openxmlformats.org/officeDocument/2006/relationships/hyperlink" Target="https://www.w3.org/WAI/fundamentals/accessibility-intro/"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hyperlink" Target="https://fontawesome.com/v5.15/how-to-use/on-the-web/other-topics/accessibility" TargetMode="Externa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accessibility-developer-guide.com/examples/widgets/autosuggest/" TargetMode="Externa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hyperlink" Target="https://apps.automeris.io/wpd/" TargetMode="External"/><Relationship Id="rId2" Type="http://schemas.openxmlformats.org/officeDocument/2006/relationships/hyperlink" Target="https://www.youtube.com/watch?v=3EXvR1shVFQ" TargetMode="External"/><Relationship Id="rId1" Type="http://schemas.openxmlformats.org/officeDocument/2006/relationships/slideLayout" Target="../slideLayouts/slideLayout2.xml"/><Relationship Id="rId4" Type="http://schemas.openxmlformats.org/officeDocument/2006/relationships/hyperlink" Target="https://tabula.technology/"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alphagov.github.io/accessibility-tool-audit/test-cases.html" TargetMode="External"/><Relationship Id="rId3" Type="http://schemas.openxmlformats.org/officeDocument/2006/relationships/hyperlink" Target="https://tenon.io/" TargetMode="External"/><Relationship Id="rId7" Type="http://schemas.openxmlformats.org/officeDocument/2006/relationships/image" Target="../media/image30.png"/><Relationship Id="rId2" Type="http://schemas.openxmlformats.org/officeDocument/2006/relationships/hyperlink" Target="https://wave.webaim.org/" TargetMode="External"/><Relationship Id="rId1" Type="http://schemas.openxmlformats.org/officeDocument/2006/relationships/slideLayout" Target="../slideLayouts/slideLayout2.xml"/><Relationship Id="rId6" Type="http://schemas.openxmlformats.org/officeDocument/2006/relationships/hyperlink" Target="https://www.npmjs.com/package/vue-axe" TargetMode="External"/><Relationship Id="rId5" Type="http://schemas.openxmlformats.org/officeDocument/2006/relationships/hyperlink" Target="https://github.com/dequelabs/axe-core" TargetMode="External"/><Relationship Id="rId10" Type="http://schemas.openxmlformats.org/officeDocument/2006/relationships/image" Target="../media/image32.png"/><Relationship Id="rId4" Type="http://schemas.openxmlformats.org/officeDocument/2006/relationships/hyperlink" Target="https://developers.google.com/web/tools/lighthouse" TargetMode="External"/><Relationship Id="rId9"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hyperlink" Target="https://www.delta.com/" TargetMode="External"/><Relationship Id="rId2" Type="http://schemas.openxmlformats.org/officeDocument/2006/relationships/hyperlink" Target="https://18f.gsa.gov/" TargetMode="External"/><Relationship Id="rId1" Type="http://schemas.openxmlformats.org/officeDocument/2006/relationships/slideLayout" Target="../slideLayouts/slideLayout2.xml"/><Relationship Id="rId5" Type="http://schemas.openxmlformats.org/officeDocument/2006/relationships/hyperlink" Target="https://globalaccessibilityawarenessday.org/#site-content" TargetMode="External"/><Relationship Id="rId4" Type="http://schemas.openxmlformats.org/officeDocument/2006/relationships/hyperlink" Target="https://www.chase.com/"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www.w3.org/WAI/standards-guidelines/aria/" TargetMode="External"/><Relationship Id="rId3" Type="http://schemas.openxmlformats.org/officeDocument/2006/relationships/hyperlink" Target="https://globalaccessibilityawarenessday.org/" TargetMode="External"/><Relationship Id="rId7" Type="http://schemas.openxmlformats.org/officeDocument/2006/relationships/hyperlink" Target="https://www.w3.org/TR/UNDERSTANDING-WCAG20/intro.html" TargetMode="External"/><Relationship Id="rId2" Type="http://schemas.openxmlformats.org/officeDocument/2006/relationships/hyperlink" Target="https://www.youtube.com/watch?v=_B1o6DyLCVY" TargetMode="External"/><Relationship Id="rId1" Type="http://schemas.openxmlformats.org/officeDocument/2006/relationships/slideLayout" Target="../slideLayouts/slideLayout2.xml"/><Relationship Id="rId6" Type="http://schemas.openxmlformats.org/officeDocument/2006/relationships/hyperlink" Target="http://nomouse.org/" TargetMode="External"/><Relationship Id="rId5" Type="http://schemas.openxmlformats.org/officeDocument/2006/relationships/hyperlink" Target="https://accessibility.18f.gov/" TargetMode="External"/><Relationship Id="rId4" Type="http://schemas.openxmlformats.org/officeDocument/2006/relationships/hyperlink" Target="https://www.section508.gov/create/software-website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https://www.edwardtufte.com/bboard/q-and-a-fetch-msg?msg_id=00004p" TargetMode="Externa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hyperlink" Target="https://doi.org/10.1080/13658816.2018.1508687"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hyperlink" Target="https://www.section508.gov/blog/do-section-508-accessibility-standards-apply-to-mywebsite"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hyperlink" Target="https://www.youtube.com/watch?v=66oNv_DJuPc"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ParkerLab/ataqv/" TargetMode="External"/><Relationship Id="rId2" Type="http://schemas.openxmlformats.org/officeDocument/2006/relationships/hyperlink" Target="https://pubmed.ncbi.nlm.nih.gov/32213349/"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www.ruralhealthinfo.org/toolkits/aging/1/demographics" TargetMode="Externa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hyperlink" Target="https://www.w3.org/TR/UNDERSTANDING-WCAG20/intro.ht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eveloper.mozilla.org/en-US/docs/Web/Accessibility/An_overview_of_accessible_web_applications_and_widgets" TargetMode="External"/><Relationship Id="rId2" Type="http://schemas.openxmlformats.org/officeDocument/2006/relationships/hyperlink" Target="https://dequeuniversity.com/checklists/web/custom-widgets" TargetMode="Externa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nomouse.or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accessibility.18f.gov/keyboard/"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8A299-350B-D84E-B8FA-15A974D7DE78}"/>
              </a:ext>
            </a:extLst>
          </p:cNvPr>
          <p:cNvSpPr>
            <a:spLocks noGrp="1"/>
          </p:cNvSpPr>
          <p:nvPr>
            <p:ph type="ctrTitle"/>
          </p:nvPr>
        </p:nvSpPr>
        <p:spPr/>
        <p:txBody>
          <a:bodyPr>
            <a:normAutofit/>
          </a:bodyPr>
          <a:lstStyle/>
          <a:p>
            <a:r>
              <a:rPr lang="en-US" dirty="0">
                <a:solidFill>
                  <a:schemeClr val="accent1"/>
                </a:solidFill>
              </a:rPr>
              <a:t>Accessible tools and data:</a:t>
            </a:r>
            <a:br>
              <a:rPr lang="en-US" dirty="0">
                <a:solidFill>
                  <a:schemeClr val="accent1"/>
                </a:solidFill>
              </a:rPr>
            </a:br>
            <a:r>
              <a:rPr lang="en-US" dirty="0">
                <a:solidFill>
                  <a:schemeClr val="accent1"/>
                </a:solidFill>
              </a:rPr>
              <a:t>Lessons from the Web</a:t>
            </a:r>
          </a:p>
        </p:txBody>
      </p:sp>
      <p:sp>
        <p:nvSpPr>
          <p:cNvPr id="3" name="Subtitle 2">
            <a:extLst>
              <a:ext uri="{FF2B5EF4-FFF2-40B4-BE49-F238E27FC236}">
                <a16:creationId xmlns:a16="http://schemas.microsoft.com/office/drawing/2014/main" id="{3B75D14E-CCEB-CB48-8296-FB110BCFBE43}"/>
              </a:ext>
            </a:extLst>
          </p:cNvPr>
          <p:cNvSpPr>
            <a:spLocks noGrp="1"/>
          </p:cNvSpPr>
          <p:nvPr>
            <p:ph type="subTitle" idx="1"/>
          </p:nvPr>
        </p:nvSpPr>
        <p:spPr/>
        <p:txBody>
          <a:bodyPr/>
          <a:lstStyle/>
          <a:p>
            <a:r>
              <a:rPr lang="en-US" dirty="0"/>
              <a:t>Andy Boughton</a:t>
            </a:r>
          </a:p>
          <a:p>
            <a:r>
              <a:rPr lang="en-US" dirty="0"/>
              <a:t>Abecasis Group Meeting</a:t>
            </a:r>
          </a:p>
          <a:p>
            <a:r>
              <a:rPr lang="en-US" dirty="0"/>
              <a:t>July 20, 2021</a:t>
            </a:r>
          </a:p>
        </p:txBody>
      </p:sp>
    </p:spTree>
    <p:extLst>
      <p:ext uri="{BB962C8B-B14F-4D97-AF65-F5344CB8AC3E}">
        <p14:creationId xmlns:p14="http://schemas.microsoft.com/office/powerpoint/2010/main" val="655493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4C312-5086-5740-A622-86DD03DEC874}"/>
              </a:ext>
            </a:extLst>
          </p:cNvPr>
          <p:cNvSpPr>
            <a:spLocks noGrp="1"/>
          </p:cNvSpPr>
          <p:nvPr>
            <p:ph type="title"/>
          </p:nvPr>
        </p:nvSpPr>
        <p:spPr/>
        <p:txBody>
          <a:bodyPr/>
          <a:lstStyle/>
          <a:p>
            <a:r>
              <a:rPr lang="en-US" dirty="0">
                <a:solidFill>
                  <a:srgbClr val="7030A0"/>
                </a:solidFill>
              </a:rPr>
              <a:t>Cognitive</a:t>
            </a:r>
          </a:p>
        </p:txBody>
      </p:sp>
      <p:sp>
        <p:nvSpPr>
          <p:cNvPr id="3" name="Content Placeholder 2">
            <a:extLst>
              <a:ext uri="{FF2B5EF4-FFF2-40B4-BE49-F238E27FC236}">
                <a16:creationId xmlns:a16="http://schemas.microsoft.com/office/drawing/2014/main" id="{EA5AE678-0BB5-4D40-89B8-54383E8983B9}"/>
              </a:ext>
            </a:extLst>
          </p:cNvPr>
          <p:cNvSpPr>
            <a:spLocks noGrp="1"/>
          </p:cNvSpPr>
          <p:nvPr>
            <p:ph idx="1"/>
          </p:nvPr>
        </p:nvSpPr>
        <p:spPr/>
        <p:txBody>
          <a:bodyPr/>
          <a:lstStyle/>
          <a:p>
            <a:r>
              <a:rPr lang="en-US" dirty="0"/>
              <a:t>There are many types of problem; this comes into play when writing tools with a wide audience</a:t>
            </a:r>
          </a:p>
          <a:p>
            <a:pPr lvl="1"/>
            <a:r>
              <a:rPr lang="en-US" dirty="0"/>
              <a:t>How to ensure informed consent from someone clicking a web page?</a:t>
            </a:r>
          </a:p>
          <a:p>
            <a:r>
              <a:rPr lang="en-US" dirty="0"/>
              <a:t>Common considerations:</a:t>
            </a:r>
          </a:p>
          <a:p>
            <a:pPr lvl="1"/>
            <a:r>
              <a:rPr lang="en-US" dirty="0"/>
              <a:t>Distinguishable (</a:t>
            </a:r>
            <a:r>
              <a:rPr lang="en-US" dirty="0" err="1"/>
              <a:t>eg</a:t>
            </a:r>
            <a:r>
              <a:rPr lang="en-US" dirty="0"/>
              <a:t> distraction-free layouts)</a:t>
            </a:r>
          </a:p>
          <a:p>
            <a:pPr lvl="1"/>
            <a:r>
              <a:rPr lang="en-US" dirty="0"/>
              <a:t>Readable (short, clear sentences)</a:t>
            </a:r>
          </a:p>
          <a:p>
            <a:pPr lvl="1"/>
            <a:r>
              <a:rPr lang="en-US" dirty="0"/>
              <a:t>Other language barriers?</a:t>
            </a:r>
          </a:p>
          <a:p>
            <a:r>
              <a:rPr lang="en-US" dirty="0"/>
              <a:t>The most nebulous of the WAI standards: </a:t>
            </a:r>
            <a:r>
              <a:rPr lang="en-US" sz="2000" dirty="0">
                <a:hlinkClick r:id="rId2"/>
              </a:rPr>
              <a:t>https://www.w3.org/WAI/cognitive/</a:t>
            </a:r>
            <a:endParaRPr lang="en-US" sz="2000" dirty="0"/>
          </a:p>
          <a:p>
            <a:r>
              <a:rPr lang="en-US" dirty="0">
                <a:solidFill>
                  <a:srgbClr val="C00000"/>
                </a:solidFill>
              </a:rPr>
              <a:t>Research studies have domain-specific rules, </a:t>
            </a:r>
            <a:r>
              <a:rPr lang="en-US" dirty="0" err="1">
                <a:solidFill>
                  <a:srgbClr val="C00000"/>
                </a:solidFill>
              </a:rPr>
              <a:t>eg</a:t>
            </a:r>
            <a:r>
              <a:rPr lang="en-US" dirty="0">
                <a:solidFill>
                  <a:srgbClr val="C00000"/>
                </a:solidFill>
              </a:rPr>
              <a:t> informed consent</a:t>
            </a:r>
          </a:p>
        </p:txBody>
      </p:sp>
      <p:sp>
        <p:nvSpPr>
          <p:cNvPr id="5" name="Rectangle 4">
            <a:extLst>
              <a:ext uri="{FF2B5EF4-FFF2-40B4-BE49-F238E27FC236}">
                <a16:creationId xmlns:a16="http://schemas.microsoft.com/office/drawing/2014/main" id="{4347A3D1-4AC4-FF42-A3A7-849712CE3794}"/>
              </a:ext>
            </a:extLst>
          </p:cNvPr>
          <p:cNvSpPr/>
          <p:nvPr/>
        </p:nvSpPr>
        <p:spPr>
          <a:xfrm>
            <a:off x="0" y="6488668"/>
            <a:ext cx="10515599" cy="369332"/>
          </a:xfrm>
          <a:prstGeom prst="rect">
            <a:avLst/>
          </a:prstGeom>
        </p:spPr>
        <p:txBody>
          <a:bodyPr wrap="square">
            <a:spAutoFit/>
          </a:bodyPr>
          <a:lstStyle/>
          <a:p>
            <a:r>
              <a:rPr lang="en-US" dirty="0"/>
              <a:t>[1] </a:t>
            </a:r>
            <a:r>
              <a:rPr lang="en-US" dirty="0">
                <a:hlinkClick r:id="rId3"/>
              </a:rPr>
              <a:t>https://research-compliance.umich.edu/informed-consent-guidelines</a:t>
            </a:r>
            <a:r>
              <a:rPr lang="en-US" dirty="0"/>
              <a:t> </a:t>
            </a:r>
          </a:p>
        </p:txBody>
      </p:sp>
    </p:spTree>
    <p:extLst>
      <p:ext uri="{BB962C8B-B14F-4D97-AF65-F5344CB8AC3E}">
        <p14:creationId xmlns:p14="http://schemas.microsoft.com/office/powerpoint/2010/main" val="3869522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976DB-A731-1646-9021-56F516AC0D60}"/>
              </a:ext>
            </a:extLst>
          </p:cNvPr>
          <p:cNvSpPr>
            <a:spLocks noGrp="1"/>
          </p:cNvSpPr>
          <p:nvPr>
            <p:ph type="title"/>
          </p:nvPr>
        </p:nvSpPr>
        <p:spPr/>
        <p:txBody>
          <a:bodyPr/>
          <a:lstStyle/>
          <a:p>
            <a:r>
              <a:rPr lang="en-US" dirty="0">
                <a:solidFill>
                  <a:srgbClr val="7030A0"/>
                </a:solidFill>
              </a:rPr>
              <a:t>Vision</a:t>
            </a:r>
            <a:r>
              <a:rPr lang="en-US" dirty="0"/>
              <a:t>: A complicated topic</a:t>
            </a:r>
          </a:p>
        </p:txBody>
      </p:sp>
      <p:sp>
        <p:nvSpPr>
          <p:cNvPr id="10" name="Content Placeholder 9">
            <a:extLst>
              <a:ext uri="{FF2B5EF4-FFF2-40B4-BE49-F238E27FC236}">
                <a16:creationId xmlns:a16="http://schemas.microsoft.com/office/drawing/2014/main" id="{DA6C101F-4811-2D45-A9A5-B0B0D0736837}"/>
              </a:ext>
            </a:extLst>
          </p:cNvPr>
          <p:cNvSpPr>
            <a:spLocks noGrp="1"/>
          </p:cNvSpPr>
          <p:nvPr>
            <p:ph idx="1"/>
          </p:nvPr>
        </p:nvSpPr>
        <p:spPr/>
        <p:txBody>
          <a:bodyPr/>
          <a:lstStyle/>
          <a:p>
            <a:r>
              <a:rPr lang="en-US" dirty="0"/>
              <a:t>Most interfaces are visual, so this is something that technology tends to focus on</a:t>
            </a:r>
          </a:p>
          <a:p>
            <a:r>
              <a:rPr lang="en-US" dirty="0"/>
              <a:t>Many possible aspects:</a:t>
            </a:r>
          </a:p>
          <a:p>
            <a:pPr lvl="1"/>
            <a:r>
              <a:rPr lang="en-US" dirty="0"/>
              <a:t>Color blindness / contrast issues</a:t>
            </a:r>
          </a:p>
          <a:p>
            <a:pPr lvl="1"/>
            <a:r>
              <a:rPr lang="en-US" dirty="0"/>
              <a:t>Screen readers</a:t>
            </a:r>
          </a:p>
          <a:p>
            <a:pPr lvl="1"/>
            <a:r>
              <a:rPr lang="en-US" dirty="0"/>
              <a:t>Features that </a:t>
            </a:r>
            <a:r>
              <a:rPr lang="en-US" b="1" dirty="0"/>
              <a:t>shouldn’t </a:t>
            </a:r>
            <a:r>
              <a:rPr lang="en-US" dirty="0"/>
              <a:t>be computer readable: </a:t>
            </a:r>
            <a:r>
              <a:rPr lang="en-US" i="1" dirty="0"/>
              <a:t>CAPTCHAs</a:t>
            </a:r>
          </a:p>
        </p:txBody>
      </p:sp>
    </p:spTree>
    <p:extLst>
      <p:ext uri="{BB962C8B-B14F-4D97-AF65-F5344CB8AC3E}">
        <p14:creationId xmlns:p14="http://schemas.microsoft.com/office/powerpoint/2010/main" val="2802253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0D57A08-1B03-9647-B285-EA3AD77DDB54}"/>
              </a:ext>
            </a:extLst>
          </p:cNvPr>
          <p:cNvSpPr>
            <a:spLocks noGrp="1"/>
          </p:cNvSpPr>
          <p:nvPr>
            <p:ph type="title"/>
          </p:nvPr>
        </p:nvSpPr>
        <p:spPr/>
        <p:txBody>
          <a:bodyPr/>
          <a:lstStyle/>
          <a:p>
            <a:r>
              <a:rPr lang="en-US" dirty="0"/>
              <a:t>Forms of </a:t>
            </a:r>
            <a:r>
              <a:rPr lang="en-US" dirty="0">
                <a:solidFill>
                  <a:schemeClr val="bg1">
                    <a:lumMod val="50000"/>
                  </a:schemeClr>
                </a:solidFill>
              </a:rPr>
              <a:t>colorblindness</a:t>
            </a:r>
          </a:p>
        </p:txBody>
      </p:sp>
      <p:sp>
        <p:nvSpPr>
          <p:cNvPr id="6" name="Content Placeholder 5">
            <a:extLst>
              <a:ext uri="{FF2B5EF4-FFF2-40B4-BE49-F238E27FC236}">
                <a16:creationId xmlns:a16="http://schemas.microsoft.com/office/drawing/2014/main" id="{80170B3D-6437-9B4A-A620-21BBBA0CB4BA}"/>
              </a:ext>
            </a:extLst>
          </p:cNvPr>
          <p:cNvSpPr>
            <a:spLocks noGrp="1"/>
          </p:cNvSpPr>
          <p:nvPr>
            <p:ph idx="1"/>
          </p:nvPr>
        </p:nvSpPr>
        <p:spPr/>
        <p:txBody>
          <a:bodyPr/>
          <a:lstStyle/>
          <a:p>
            <a:r>
              <a:rPr lang="en-US" dirty="0"/>
              <a:t>Three basic categories, each with several forms [1]:</a:t>
            </a:r>
          </a:p>
          <a:p>
            <a:pPr lvl="1"/>
            <a:r>
              <a:rPr lang="en-US" dirty="0">
                <a:solidFill>
                  <a:schemeClr val="accent6"/>
                </a:solidFill>
              </a:rPr>
              <a:t>Red</a:t>
            </a:r>
            <a:r>
              <a:rPr lang="en-US" dirty="0"/>
              <a:t>-</a:t>
            </a:r>
            <a:r>
              <a:rPr lang="en-US" dirty="0">
                <a:solidFill>
                  <a:srgbClr val="C00000"/>
                </a:solidFill>
              </a:rPr>
              <a:t>green</a:t>
            </a:r>
            <a:r>
              <a:rPr lang="en-US" dirty="0"/>
              <a:t>: ~8% of males and ~0.5% of females of N. Eur descent</a:t>
            </a:r>
            <a:endParaRPr lang="en-US" dirty="0">
              <a:solidFill>
                <a:srgbClr val="C00000"/>
              </a:solidFill>
            </a:endParaRPr>
          </a:p>
          <a:p>
            <a:pPr lvl="1"/>
            <a:r>
              <a:rPr lang="en-US" dirty="0">
                <a:solidFill>
                  <a:schemeClr val="accent4"/>
                </a:solidFill>
              </a:rPr>
              <a:t>Blue</a:t>
            </a:r>
            <a:r>
              <a:rPr lang="en-US" dirty="0"/>
              <a:t>-</a:t>
            </a:r>
            <a:r>
              <a:rPr lang="en-US" dirty="0">
                <a:solidFill>
                  <a:schemeClr val="accent1"/>
                </a:solidFill>
              </a:rPr>
              <a:t>yellow</a:t>
            </a:r>
          </a:p>
          <a:p>
            <a:pPr lvl="1"/>
            <a:r>
              <a:rPr lang="en-US" dirty="0">
                <a:solidFill>
                  <a:schemeClr val="bg2">
                    <a:lumMod val="50000"/>
                  </a:schemeClr>
                </a:solidFill>
              </a:rPr>
              <a:t>Complete</a:t>
            </a:r>
          </a:p>
          <a:p>
            <a:r>
              <a:rPr lang="en-US" dirty="0"/>
              <a:t>Heritable and X-linked (more common in males)</a:t>
            </a:r>
          </a:p>
          <a:p>
            <a:pPr lvl="1"/>
            <a:r>
              <a:rPr lang="en-US" i="1" dirty="0"/>
              <a:t>“If a submitted manuscript happens to go to three male reviewers of Northern European descent, the chance that at least one will be color blind is 22 percent.” [2]</a:t>
            </a:r>
          </a:p>
          <a:p>
            <a:r>
              <a:rPr lang="en-US" dirty="0"/>
              <a:t>There is a continuum: some people have </a:t>
            </a:r>
            <a:r>
              <a:rPr lang="en-US" i="1" dirty="0"/>
              <a:t>partial</a:t>
            </a:r>
            <a:r>
              <a:rPr lang="en-US" dirty="0"/>
              <a:t> loss</a:t>
            </a:r>
          </a:p>
        </p:txBody>
      </p:sp>
      <p:sp>
        <p:nvSpPr>
          <p:cNvPr id="7" name="Rectangle 6">
            <a:extLst>
              <a:ext uri="{FF2B5EF4-FFF2-40B4-BE49-F238E27FC236}">
                <a16:creationId xmlns:a16="http://schemas.microsoft.com/office/drawing/2014/main" id="{CC2A94F1-F44C-504B-95CB-93E7DDBC14AD}"/>
              </a:ext>
            </a:extLst>
          </p:cNvPr>
          <p:cNvSpPr/>
          <p:nvPr/>
        </p:nvSpPr>
        <p:spPr>
          <a:xfrm>
            <a:off x="0" y="6334780"/>
            <a:ext cx="12192000" cy="523220"/>
          </a:xfrm>
          <a:prstGeom prst="rect">
            <a:avLst/>
          </a:prstGeom>
        </p:spPr>
        <p:txBody>
          <a:bodyPr wrap="square">
            <a:spAutoFit/>
          </a:bodyPr>
          <a:lstStyle/>
          <a:p>
            <a:r>
              <a:rPr lang="en-US" sz="1400" dirty="0">
                <a:effectLst/>
              </a:rPr>
              <a:t>[1] </a:t>
            </a:r>
            <a:r>
              <a:rPr lang="en-US" sz="1400" dirty="0">
                <a:hlinkClick r:id="rId2"/>
              </a:rPr>
              <a:t>https://www.nei.nih.gov/learn-about-eye-health/eye-conditions-and-diseases/color-blindness/types-color-blindness</a:t>
            </a:r>
            <a:endParaRPr lang="en-US" sz="1400" dirty="0"/>
          </a:p>
          <a:p>
            <a:r>
              <a:rPr lang="en-US" sz="1400" dirty="0">
                <a:effectLst/>
              </a:rPr>
              <a:t>[2] </a:t>
            </a:r>
            <a:r>
              <a:rPr lang="en-US" sz="1400" dirty="0">
                <a:solidFill>
                  <a:schemeClr val="bg1">
                    <a:lumMod val="50000"/>
                  </a:schemeClr>
                </a:solidFill>
                <a:effectLst/>
              </a:rPr>
              <a:t>Wong, B. Points of view: Color blindness. </a:t>
            </a:r>
            <a:r>
              <a:rPr lang="en-US" sz="1400" i="1" dirty="0">
                <a:solidFill>
                  <a:schemeClr val="bg1">
                    <a:lumMod val="50000"/>
                  </a:schemeClr>
                </a:solidFill>
                <a:effectLst/>
              </a:rPr>
              <a:t>Nat Methods</a:t>
            </a:r>
            <a:r>
              <a:rPr lang="en-US" sz="1400" dirty="0">
                <a:solidFill>
                  <a:schemeClr val="bg1">
                    <a:lumMod val="50000"/>
                  </a:schemeClr>
                </a:solidFill>
                <a:effectLst/>
              </a:rPr>
              <a:t> </a:t>
            </a:r>
            <a:r>
              <a:rPr lang="en-US" sz="1400" b="1" dirty="0">
                <a:solidFill>
                  <a:schemeClr val="bg1">
                    <a:lumMod val="50000"/>
                  </a:schemeClr>
                </a:solidFill>
                <a:effectLst/>
              </a:rPr>
              <a:t>8</a:t>
            </a:r>
            <a:r>
              <a:rPr lang="en-US" sz="1400" dirty="0">
                <a:solidFill>
                  <a:schemeClr val="bg1">
                    <a:lumMod val="50000"/>
                  </a:schemeClr>
                </a:solidFill>
                <a:effectLst/>
              </a:rPr>
              <a:t>, 441–441 (2011).</a:t>
            </a:r>
            <a:r>
              <a:rPr lang="en-US" sz="1400" dirty="0">
                <a:effectLst/>
              </a:rPr>
              <a:t> (</a:t>
            </a:r>
            <a:r>
              <a:rPr lang="en-US" sz="1400" dirty="0">
                <a:effectLst/>
                <a:hlinkClick r:id="rId3"/>
              </a:rPr>
              <a:t>link</a:t>
            </a:r>
            <a:r>
              <a:rPr lang="en-US" sz="1400" dirty="0">
                <a:effectLst/>
              </a:rPr>
              <a:t>)</a:t>
            </a:r>
          </a:p>
        </p:txBody>
      </p:sp>
    </p:spTree>
    <p:extLst>
      <p:ext uri="{BB962C8B-B14F-4D97-AF65-F5344CB8AC3E}">
        <p14:creationId xmlns:p14="http://schemas.microsoft.com/office/powerpoint/2010/main" val="3807547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08D65-935A-D143-BE8A-F91AB6B55B4D}"/>
              </a:ext>
            </a:extLst>
          </p:cNvPr>
          <p:cNvSpPr>
            <a:spLocks noGrp="1"/>
          </p:cNvSpPr>
          <p:nvPr>
            <p:ph type="title"/>
          </p:nvPr>
        </p:nvSpPr>
        <p:spPr/>
        <p:txBody>
          <a:bodyPr/>
          <a:lstStyle/>
          <a:p>
            <a:r>
              <a:rPr lang="en-US" dirty="0"/>
              <a:t>Colors Are Hard</a:t>
            </a:r>
          </a:p>
        </p:txBody>
      </p:sp>
      <p:pic>
        <p:nvPicPr>
          <p:cNvPr id="1026" name="Picture 2" descr="A Line Graph">
            <a:extLst>
              <a:ext uri="{FF2B5EF4-FFF2-40B4-BE49-F238E27FC236}">
                <a16:creationId xmlns:a16="http://schemas.microsoft.com/office/drawing/2014/main" id="{79A160BD-F234-0043-B98E-357826ADE4EF}"/>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649115" y="1648693"/>
            <a:ext cx="3458420" cy="395597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5839B8B-6B82-224B-8418-0987CB64415A}"/>
              </a:ext>
            </a:extLst>
          </p:cNvPr>
          <p:cNvSpPr/>
          <p:nvPr/>
        </p:nvSpPr>
        <p:spPr>
          <a:xfrm>
            <a:off x="0" y="5897372"/>
            <a:ext cx="11811000" cy="954107"/>
          </a:xfrm>
          <a:prstGeom prst="rect">
            <a:avLst/>
          </a:prstGeom>
        </p:spPr>
        <p:txBody>
          <a:bodyPr wrap="square">
            <a:spAutoFit/>
          </a:bodyPr>
          <a:lstStyle/>
          <a:p>
            <a:r>
              <a:rPr lang="en-US" sz="1400" dirty="0"/>
              <a:t>[1] “</a:t>
            </a:r>
            <a:r>
              <a:rPr lang="en-US" sz="1400" dirty="0" err="1"/>
              <a:t>HiC</a:t>
            </a:r>
            <a:r>
              <a:rPr lang="en-US" sz="1400" dirty="0"/>
              <a:t> Heatmap”: </a:t>
            </a:r>
            <a:r>
              <a:rPr lang="en-US" sz="1000" dirty="0">
                <a:hlinkClick r:id="rId3"/>
              </a:rPr>
              <a:t>https://www.bioinformatics.babraham.ac.uk/projects/seqmonk/Help/3%20Visualisation/3.2%20Figures%20and%20Graphs/3.2.12%20The%20HiC%20Heatmap%20Plot.html</a:t>
            </a:r>
            <a:endParaRPr lang="en-US" sz="1000" dirty="0"/>
          </a:p>
          <a:p>
            <a:r>
              <a:rPr lang="en-US" sz="1400" dirty="0"/>
              <a:t>[2] “Gene expression heatmap”: </a:t>
            </a:r>
            <a:r>
              <a:rPr lang="en-US" sz="1000" dirty="0">
                <a:hlinkClick r:id="rId4"/>
              </a:rPr>
              <a:t>https://en.wikipedia.org/wiki/Heat_map#/media/File:Heatmap.png</a:t>
            </a:r>
            <a:r>
              <a:rPr lang="en-US" sz="1000" dirty="0"/>
              <a:t>  </a:t>
            </a:r>
          </a:p>
          <a:p>
            <a:r>
              <a:rPr lang="en-US" sz="1400" dirty="0"/>
              <a:t>[3] UMAP plots of populations structure (2020):</a:t>
            </a:r>
            <a:r>
              <a:rPr lang="en-US" sz="1000" dirty="0"/>
              <a:t> </a:t>
            </a:r>
            <a:r>
              <a:rPr lang="en-US" sz="1000" dirty="0">
                <a:hlinkClick r:id="rId5"/>
              </a:rPr>
              <a:t>https://journals.plos.org/plosgenetics/article?id=10.1371/journal.pgen.1008432</a:t>
            </a:r>
            <a:r>
              <a:rPr lang="en-US" sz="1000" dirty="0"/>
              <a:t> </a:t>
            </a:r>
          </a:p>
          <a:p>
            <a:r>
              <a:rPr lang="en-US" sz="1400" dirty="0"/>
              <a:t>[4] It’s annual review season! </a:t>
            </a:r>
            <a:r>
              <a:rPr lang="en-US" sz="1000" dirty="0">
                <a:hlinkClick r:id="rId6"/>
              </a:rPr>
              <a:t>https://www.nature.com/articles/s41588-018-0171-3/figures/4</a:t>
            </a:r>
            <a:r>
              <a:rPr lang="en-US" sz="1000" dirty="0"/>
              <a:t> </a:t>
            </a:r>
          </a:p>
        </p:txBody>
      </p:sp>
      <p:pic>
        <p:nvPicPr>
          <p:cNvPr id="8" name="Picture 4">
            <a:extLst>
              <a:ext uri="{FF2B5EF4-FFF2-40B4-BE49-F238E27FC236}">
                <a16:creationId xmlns:a16="http://schemas.microsoft.com/office/drawing/2014/main" id="{54D6080E-31F2-1E47-BE14-23D0834425FF}"/>
              </a:ext>
            </a:extLst>
          </p:cNvPr>
          <p:cNvPicPr>
            <a:picLocks noGrp="1" noChangeAspect="1" noChangeArrowheads="1"/>
          </p:cNvPicPr>
          <p:nvPr>
            <p:ph sz="half" idx="2"/>
          </p:nvPr>
        </p:nvPicPr>
        <p:blipFill>
          <a:blip r:embed="rId7">
            <a:extLst>
              <a:ext uri="{28A0092B-C50C-407E-A947-70E740481C1C}">
                <a14:useLocalDpi xmlns:a14="http://schemas.microsoft.com/office/drawing/2010/main" val="0"/>
              </a:ext>
            </a:extLst>
          </a:blip>
          <a:srcRect/>
          <a:stretch>
            <a:fillRect/>
          </a:stretch>
        </p:blipFill>
        <p:spPr bwMode="auto">
          <a:xfrm>
            <a:off x="4356235" y="2144234"/>
            <a:ext cx="3006889" cy="300688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814470B-3C4A-CA4F-BB61-86EC9A4CACC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8098" r="53139" b="17326"/>
          <a:stretch/>
        </p:blipFill>
        <p:spPr bwMode="auto">
          <a:xfrm>
            <a:off x="8117142" y="708484"/>
            <a:ext cx="3109783" cy="31973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A4E43E4-B7D7-D049-87BF-9C62130CA4FF}"/>
              </a:ext>
            </a:extLst>
          </p:cNvPr>
          <p:cNvPicPr>
            <a:picLocks noChangeAspect="1"/>
          </p:cNvPicPr>
          <p:nvPr/>
        </p:nvPicPr>
        <p:blipFill>
          <a:blip r:embed="rId9"/>
          <a:stretch>
            <a:fillRect/>
          </a:stretch>
        </p:blipFill>
        <p:spPr>
          <a:xfrm>
            <a:off x="7878165" y="3905853"/>
            <a:ext cx="2438400" cy="2108200"/>
          </a:xfrm>
          <a:prstGeom prst="rect">
            <a:avLst/>
          </a:prstGeom>
        </p:spPr>
      </p:pic>
      <p:pic>
        <p:nvPicPr>
          <p:cNvPr id="10" name="Picture 9">
            <a:extLst>
              <a:ext uri="{FF2B5EF4-FFF2-40B4-BE49-F238E27FC236}">
                <a16:creationId xmlns:a16="http://schemas.microsoft.com/office/drawing/2014/main" id="{6C25D873-C02B-A949-8A95-39B0FAD3322E}"/>
              </a:ext>
            </a:extLst>
          </p:cNvPr>
          <p:cNvPicPr>
            <a:picLocks noChangeAspect="1"/>
          </p:cNvPicPr>
          <p:nvPr/>
        </p:nvPicPr>
        <p:blipFill>
          <a:blip r:embed="rId10"/>
          <a:stretch>
            <a:fillRect/>
          </a:stretch>
        </p:blipFill>
        <p:spPr>
          <a:xfrm>
            <a:off x="10461756" y="4315196"/>
            <a:ext cx="1530337" cy="1209051"/>
          </a:xfrm>
          <a:prstGeom prst="rect">
            <a:avLst/>
          </a:prstGeom>
        </p:spPr>
      </p:pic>
      <p:cxnSp>
        <p:nvCxnSpPr>
          <p:cNvPr id="12" name="Straight Arrow Connector 11">
            <a:extLst>
              <a:ext uri="{FF2B5EF4-FFF2-40B4-BE49-F238E27FC236}">
                <a16:creationId xmlns:a16="http://schemas.microsoft.com/office/drawing/2014/main" id="{1A4D2FE2-ECAA-3B43-8158-B59BA3192D65}"/>
              </a:ext>
            </a:extLst>
          </p:cNvPr>
          <p:cNvCxnSpPr>
            <a:cxnSpLocks/>
          </p:cNvCxnSpPr>
          <p:nvPr/>
        </p:nvCxnSpPr>
        <p:spPr>
          <a:xfrm>
            <a:off x="10171373" y="4919721"/>
            <a:ext cx="29038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3" name="Picture 2" descr="Why Are Red and Green the Colors of Christmas? | Time">
            <a:extLst>
              <a:ext uri="{FF2B5EF4-FFF2-40B4-BE49-F238E27FC236}">
                <a16:creationId xmlns:a16="http://schemas.microsoft.com/office/drawing/2014/main" id="{65181BD4-41A4-9B4D-85FC-49D436ED7EE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49158" y="708484"/>
            <a:ext cx="11430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541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70DE0-842E-D648-9773-204C0185E9CA}"/>
              </a:ext>
            </a:extLst>
          </p:cNvPr>
          <p:cNvSpPr>
            <a:spLocks noGrp="1"/>
          </p:cNvSpPr>
          <p:nvPr>
            <p:ph type="title"/>
          </p:nvPr>
        </p:nvSpPr>
        <p:spPr/>
        <p:txBody>
          <a:bodyPr/>
          <a:lstStyle/>
          <a:p>
            <a:r>
              <a:rPr lang="en-US" dirty="0"/>
              <a:t>Experiencing </a:t>
            </a:r>
            <a:r>
              <a:rPr lang="en-US" dirty="0">
                <a:solidFill>
                  <a:schemeClr val="bg1">
                    <a:lumMod val="50000"/>
                  </a:schemeClr>
                </a:solidFill>
              </a:rPr>
              <a:t>colorblindness</a:t>
            </a:r>
          </a:p>
        </p:txBody>
      </p:sp>
      <p:sp>
        <p:nvSpPr>
          <p:cNvPr id="3" name="Content Placeholder 2">
            <a:extLst>
              <a:ext uri="{FF2B5EF4-FFF2-40B4-BE49-F238E27FC236}">
                <a16:creationId xmlns:a16="http://schemas.microsoft.com/office/drawing/2014/main" id="{55F36D20-C0C1-EA46-9188-2E105AB3AB0C}"/>
              </a:ext>
            </a:extLst>
          </p:cNvPr>
          <p:cNvSpPr>
            <a:spLocks noGrp="1"/>
          </p:cNvSpPr>
          <p:nvPr>
            <p:ph idx="1"/>
          </p:nvPr>
        </p:nvSpPr>
        <p:spPr/>
        <p:txBody>
          <a:bodyPr/>
          <a:lstStyle/>
          <a:p>
            <a:r>
              <a:rPr lang="en-US" dirty="0"/>
              <a:t>Online “color-blind simulator” tools let you try any image</a:t>
            </a:r>
          </a:p>
          <a:p>
            <a:r>
              <a:rPr lang="en-US" dirty="0"/>
              <a:t>Firefox web browser has a built-in tool for web pages</a:t>
            </a:r>
          </a:p>
        </p:txBody>
      </p:sp>
      <p:sp>
        <p:nvSpPr>
          <p:cNvPr id="5" name="Rectangle 4">
            <a:extLst>
              <a:ext uri="{FF2B5EF4-FFF2-40B4-BE49-F238E27FC236}">
                <a16:creationId xmlns:a16="http://schemas.microsoft.com/office/drawing/2014/main" id="{782832F2-45CC-7D42-B74E-C6FFD988A244}"/>
              </a:ext>
            </a:extLst>
          </p:cNvPr>
          <p:cNvSpPr/>
          <p:nvPr/>
        </p:nvSpPr>
        <p:spPr>
          <a:xfrm>
            <a:off x="0" y="6523990"/>
            <a:ext cx="7789762" cy="307777"/>
          </a:xfrm>
          <a:prstGeom prst="rect">
            <a:avLst/>
          </a:prstGeom>
        </p:spPr>
        <p:txBody>
          <a:bodyPr wrap="square">
            <a:spAutoFit/>
          </a:bodyPr>
          <a:lstStyle/>
          <a:p>
            <a:r>
              <a:rPr lang="en-US" sz="1400" dirty="0">
                <a:solidFill>
                  <a:schemeClr val="bg1">
                    <a:lumMod val="50000"/>
                  </a:schemeClr>
                </a:solidFill>
              </a:rPr>
              <a:t>Tool:</a:t>
            </a:r>
            <a:r>
              <a:rPr lang="en-US" sz="1400" dirty="0"/>
              <a:t> </a:t>
            </a:r>
            <a:r>
              <a:rPr lang="en-US" sz="1400" dirty="0">
                <a:hlinkClick r:id="rId2"/>
              </a:rPr>
              <a:t>https://www.color-blindness.com/coblis-color-blindness-simulator/</a:t>
            </a:r>
            <a:r>
              <a:rPr lang="en-US" sz="1400" dirty="0"/>
              <a:t> </a:t>
            </a:r>
          </a:p>
        </p:txBody>
      </p:sp>
      <p:pic>
        <p:nvPicPr>
          <p:cNvPr id="7" name="Picture 6">
            <a:extLst>
              <a:ext uri="{FF2B5EF4-FFF2-40B4-BE49-F238E27FC236}">
                <a16:creationId xmlns:a16="http://schemas.microsoft.com/office/drawing/2014/main" id="{B3A8B51F-D98F-534E-9F16-F278079D6217}"/>
              </a:ext>
            </a:extLst>
          </p:cNvPr>
          <p:cNvPicPr>
            <a:picLocks noChangeAspect="1"/>
          </p:cNvPicPr>
          <p:nvPr/>
        </p:nvPicPr>
        <p:blipFill>
          <a:blip r:embed="rId3"/>
          <a:stretch>
            <a:fillRect/>
          </a:stretch>
        </p:blipFill>
        <p:spPr>
          <a:xfrm>
            <a:off x="2898493" y="3035461"/>
            <a:ext cx="5780323" cy="2882900"/>
          </a:xfrm>
          <a:prstGeom prst="rect">
            <a:avLst/>
          </a:prstGeom>
        </p:spPr>
      </p:pic>
    </p:spTree>
    <p:extLst>
      <p:ext uri="{BB962C8B-B14F-4D97-AF65-F5344CB8AC3E}">
        <p14:creationId xmlns:p14="http://schemas.microsoft.com/office/powerpoint/2010/main" val="3887186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0F83A-2B59-3D4D-BE04-24E266158EFE}"/>
              </a:ext>
            </a:extLst>
          </p:cNvPr>
          <p:cNvSpPr>
            <a:spLocks noGrp="1"/>
          </p:cNvSpPr>
          <p:nvPr>
            <p:ph type="title"/>
          </p:nvPr>
        </p:nvSpPr>
        <p:spPr/>
        <p:txBody>
          <a:bodyPr/>
          <a:lstStyle/>
          <a:p>
            <a:r>
              <a:rPr lang="en-US" dirty="0"/>
              <a:t>Improving colors: </a:t>
            </a:r>
            <a:r>
              <a:rPr lang="en-US" dirty="0">
                <a:solidFill>
                  <a:srgbClr val="C00000"/>
                </a:solidFill>
              </a:rPr>
              <a:t>content matters</a:t>
            </a:r>
          </a:p>
        </p:txBody>
      </p:sp>
      <p:sp>
        <p:nvSpPr>
          <p:cNvPr id="5" name="Content Placeholder 4">
            <a:extLst>
              <a:ext uri="{FF2B5EF4-FFF2-40B4-BE49-F238E27FC236}">
                <a16:creationId xmlns:a16="http://schemas.microsoft.com/office/drawing/2014/main" id="{308188E4-3111-EA45-A854-35FE34CDBAA4}"/>
              </a:ext>
            </a:extLst>
          </p:cNvPr>
          <p:cNvSpPr>
            <a:spLocks noGrp="1"/>
          </p:cNvSpPr>
          <p:nvPr>
            <p:ph sz="half" idx="1"/>
          </p:nvPr>
        </p:nvSpPr>
        <p:spPr/>
        <p:txBody>
          <a:bodyPr/>
          <a:lstStyle/>
          <a:p>
            <a:r>
              <a:rPr lang="en-US" dirty="0"/>
              <a:t>Consider what you are using color to convey</a:t>
            </a:r>
          </a:p>
          <a:p>
            <a:pPr lvl="1"/>
            <a:r>
              <a:rPr lang="en-US" dirty="0"/>
              <a:t>Combined image or separate pieces of information?</a:t>
            </a:r>
          </a:p>
          <a:p>
            <a:r>
              <a:rPr lang="en-US" dirty="0"/>
              <a:t>Choose a color scheme that reflects the type of data</a:t>
            </a:r>
          </a:p>
          <a:p>
            <a:pPr lvl="1"/>
            <a:r>
              <a:rPr lang="en-US" dirty="0"/>
              <a:t>Continuous</a:t>
            </a:r>
          </a:p>
          <a:p>
            <a:pPr lvl="1"/>
            <a:r>
              <a:rPr lang="en-US" dirty="0"/>
              <a:t>Sequential</a:t>
            </a:r>
          </a:p>
          <a:p>
            <a:pPr lvl="1"/>
            <a:r>
              <a:rPr lang="en-US" dirty="0"/>
              <a:t>Categorical</a:t>
            </a:r>
          </a:p>
        </p:txBody>
      </p:sp>
      <p:sp>
        <p:nvSpPr>
          <p:cNvPr id="4" name="Rectangle 3">
            <a:extLst>
              <a:ext uri="{FF2B5EF4-FFF2-40B4-BE49-F238E27FC236}">
                <a16:creationId xmlns:a16="http://schemas.microsoft.com/office/drawing/2014/main" id="{0E1CB128-E22D-144F-970D-69D375D58E53}"/>
              </a:ext>
            </a:extLst>
          </p:cNvPr>
          <p:cNvSpPr/>
          <p:nvPr/>
        </p:nvSpPr>
        <p:spPr>
          <a:xfrm>
            <a:off x="-33760" y="6119336"/>
            <a:ext cx="12107119" cy="738664"/>
          </a:xfrm>
          <a:prstGeom prst="rect">
            <a:avLst/>
          </a:prstGeom>
        </p:spPr>
        <p:txBody>
          <a:bodyPr wrap="square">
            <a:spAutoFit/>
          </a:bodyPr>
          <a:lstStyle/>
          <a:p>
            <a:r>
              <a:rPr lang="en-US" sz="1400" dirty="0"/>
              <a:t>[1] </a:t>
            </a:r>
            <a:r>
              <a:rPr lang="en-US" sz="1400" dirty="0">
                <a:hlinkClick r:id="rId2"/>
              </a:rPr>
              <a:t>https://www.ascb.org/science-news/how-to-make-scientific-figures-accessible-to-readers-with-color-blindness/</a:t>
            </a:r>
            <a:endParaRPr lang="en-US" sz="1400" dirty="0"/>
          </a:p>
          <a:p>
            <a:r>
              <a:rPr lang="en-US" sz="1400" dirty="0"/>
              <a:t>[2] </a:t>
            </a:r>
            <a:r>
              <a:rPr lang="en-US" sz="1400" dirty="0">
                <a:solidFill>
                  <a:schemeClr val="bg1">
                    <a:lumMod val="50000"/>
                  </a:schemeClr>
                </a:solidFill>
              </a:rPr>
              <a:t>“Semiology of graphics”:</a:t>
            </a:r>
            <a:r>
              <a:rPr lang="en-US" sz="1400" dirty="0"/>
              <a:t> </a:t>
            </a:r>
            <a:r>
              <a:rPr lang="en-US" sz="1400" dirty="0">
                <a:hlinkClick r:id="rId3"/>
              </a:rPr>
              <a:t>https://karlsluis.medium.com/before-tufte-there-was-bertin-63af71ceaa62</a:t>
            </a:r>
            <a:r>
              <a:rPr lang="en-US" sz="1400" dirty="0"/>
              <a:t>  </a:t>
            </a:r>
          </a:p>
          <a:p>
            <a:r>
              <a:rPr lang="en-US" sz="1400" dirty="0"/>
              <a:t>[3] </a:t>
            </a:r>
            <a:r>
              <a:rPr lang="en-US" sz="1400" dirty="0">
                <a:solidFill>
                  <a:schemeClr val="bg1">
                    <a:lumMod val="50000"/>
                  </a:schemeClr>
                </a:solidFill>
              </a:rPr>
              <a:t>“Grammar of Graphics”:</a:t>
            </a:r>
            <a:r>
              <a:rPr lang="en-US" sz="1400" dirty="0"/>
              <a:t> </a:t>
            </a:r>
            <a:r>
              <a:rPr lang="en-US" sz="1400" dirty="0">
                <a:hlinkClick r:id="rId4"/>
              </a:rPr>
              <a:t>https://www.amazon.com/Grammar-Graphics-Statistics-Computing/dp/0387245448</a:t>
            </a:r>
            <a:r>
              <a:rPr lang="en-US" sz="1400" dirty="0"/>
              <a:t> </a:t>
            </a:r>
          </a:p>
        </p:txBody>
      </p:sp>
      <p:pic>
        <p:nvPicPr>
          <p:cNvPr id="9" name="Picture 2">
            <a:extLst>
              <a:ext uri="{FF2B5EF4-FFF2-40B4-BE49-F238E27FC236}">
                <a16:creationId xmlns:a16="http://schemas.microsoft.com/office/drawing/2014/main" id="{F2620536-F077-6A48-942D-9399BB2AFB0F}"/>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6172200" y="1825625"/>
            <a:ext cx="5181600" cy="3713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9769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4C791-E495-634E-A1E3-4162F23DAACE}"/>
              </a:ext>
            </a:extLst>
          </p:cNvPr>
          <p:cNvSpPr>
            <a:spLocks noGrp="1"/>
          </p:cNvSpPr>
          <p:nvPr>
            <p:ph type="title"/>
          </p:nvPr>
        </p:nvSpPr>
        <p:spPr/>
        <p:txBody>
          <a:bodyPr/>
          <a:lstStyle/>
          <a:p>
            <a:r>
              <a:rPr lang="en-US" dirty="0"/>
              <a:t>Go </a:t>
            </a:r>
            <a:r>
              <a:rPr lang="en-US" dirty="0">
                <a:solidFill>
                  <a:srgbClr val="00B050"/>
                </a:solidFill>
              </a:rPr>
              <a:t>Beyond</a:t>
            </a:r>
            <a:r>
              <a:rPr lang="en-US" dirty="0">
                <a:solidFill>
                  <a:srgbClr val="C00000"/>
                </a:solidFill>
              </a:rPr>
              <a:t> </a:t>
            </a:r>
            <a:r>
              <a:rPr lang="en-US" dirty="0"/>
              <a:t>Color</a:t>
            </a:r>
          </a:p>
        </p:txBody>
      </p:sp>
      <p:pic>
        <p:nvPicPr>
          <p:cNvPr id="6" name="Content Placeholder 5">
            <a:extLst>
              <a:ext uri="{FF2B5EF4-FFF2-40B4-BE49-F238E27FC236}">
                <a16:creationId xmlns:a16="http://schemas.microsoft.com/office/drawing/2014/main" id="{62DD3E8B-E42E-7A44-A0C6-C8007843B447}"/>
              </a:ext>
            </a:extLst>
          </p:cNvPr>
          <p:cNvPicPr>
            <a:picLocks noGrp="1" noChangeAspect="1"/>
          </p:cNvPicPr>
          <p:nvPr>
            <p:ph sz="half" idx="2"/>
          </p:nvPr>
        </p:nvPicPr>
        <p:blipFill>
          <a:blip r:embed="rId2"/>
          <a:stretch>
            <a:fillRect/>
          </a:stretch>
        </p:blipFill>
        <p:spPr>
          <a:xfrm>
            <a:off x="6172200" y="2884160"/>
            <a:ext cx="5181600" cy="2234267"/>
          </a:xfrm>
          <a:prstGeom prst="rect">
            <a:avLst/>
          </a:prstGeom>
        </p:spPr>
      </p:pic>
      <p:sp>
        <p:nvSpPr>
          <p:cNvPr id="7" name="Rectangle 6">
            <a:extLst>
              <a:ext uri="{FF2B5EF4-FFF2-40B4-BE49-F238E27FC236}">
                <a16:creationId xmlns:a16="http://schemas.microsoft.com/office/drawing/2014/main" id="{60A384BC-1806-5448-B3DF-0A4BB6DB006E}"/>
              </a:ext>
            </a:extLst>
          </p:cNvPr>
          <p:cNvSpPr/>
          <p:nvPr/>
        </p:nvSpPr>
        <p:spPr>
          <a:xfrm>
            <a:off x="0" y="6560066"/>
            <a:ext cx="6096000" cy="307777"/>
          </a:xfrm>
          <a:prstGeom prst="rect">
            <a:avLst/>
          </a:prstGeom>
        </p:spPr>
        <p:txBody>
          <a:bodyPr>
            <a:spAutoFit/>
          </a:bodyPr>
          <a:lstStyle/>
          <a:p>
            <a:r>
              <a:rPr lang="en-US" sz="1400" dirty="0">
                <a:solidFill>
                  <a:schemeClr val="bg1">
                    <a:lumMod val="50000"/>
                  </a:schemeClr>
                </a:solidFill>
                <a:hlinkClick r:id="rId3"/>
              </a:rPr>
              <a:t>http://euclid.psych.yorku.ca/www/psy6135/lectures/Language.pdf</a:t>
            </a:r>
            <a:r>
              <a:rPr lang="en-US" sz="1400" dirty="0">
                <a:solidFill>
                  <a:schemeClr val="bg1">
                    <a:lumMod val="50000"/>
                  </a:schemeClr>
                </a:solidFill>
              </a:rPr>
              <a:t> </a:t>
            </a:r>
          </a:p>
        </p:txBody>
      </p:sp>
      <p:pic>
        <p:nvPicPr>
          <p:cNvPr id="13" name="Content Placeholder 12">
            <a:extLst>
              <a:ext uri="{FF2B5EF4-FFF2-40B4-BE49-F238E27FC236}">
                <a16:creationId xmlns:a16="http://schemas.microsoft.com/office/drawing/2014/main" id="{C2EA5426-AD86-E147-8F5B-44F4990EB8DF}"/>
              </a:ext>
            </a:extLst>
          </p:cNvPr>
          <p:cNvPicPr>
            <a:picLocks noGrp="1" noChangeAspect="1"/>
          </p:cNvPicPr>
          <p:nvPr>
            <p:ph sz="half" idx="1"/>
          </p:nvPr>
        </p:nvPicPr>
        <p:blipFill>
          <a:blip r:embed="rId4"/>
          <a:stretch>
            <a:fillRect/>
          </a:stretch>
        </p:blipFill>
        <p:spPr>
          <a:xfrm>
            <a:off x="838200" y="2152187"/>
            <a:ext cx="5181600" cy="3698213"/>
          </a:xfrm>
          <a:prstGeom prst="rect">
            <a:avLst/>
          </a:prstGeom>
        </p:spPr>
      </p:pic>
    </p:spTree>
    <p:extLst>
      <p:ext uri="{BB962C8B-B14F-4D97-AF65-F5344CB8AC3E}">
        <p14:creationId xmlns:p14="http://schemas.microsoft.com/office/powerpoint/2010/main" val="3617611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3A40-D5FD-364C-8EFD-9E92F35A6A90}"/>
              </a:ext>
            </a:extLst>
          </p:cNvPr>
          <p:cNvSpPr>
            <a:spLocks noGrp="1"/>
          </p:cNvSpPr>
          <p:nvPr>
            <p:ph type="title"/>
          </p:nvPr>
        </p:nvSpPr>
        <p:spPr>
          <a:xfrm>
            <a:off x="264160" y="365125"/>
            <a:ext cx="11409680" cy="1325563"/>
          </a:xfrm>
        </p:spPr>
        <p:txBody>
          <a:bodyPr/>
          <a:lstStyle/>
          <a:p>
            <a:r>
              <a:rPr lang="en-US" dirty="0"/>
              <a:t>Application to our own tools: </a:t>
            </a:r>
            <a:r>
              <a:rPr lang="en-US" dirty="0">
                <a:solidFill>
                  <a:srgbClr val="0070C0"/>
                </a:solidFill>
              </a:rPr>
              <a:t>LocusZoom.js</a:t>
            </a:r>
          </a:p>
        </p:txBody>
      </p:sp>
      <p:pic>
        <p:nvPicPr>
          <p:cNvPr id="11" name="Content Placeholder 10">
            <a:extLst>
              <a:ext uri="{FF2B5EF4-FFF2-40B4-BE49-F238E27FC236}">
                <a16:creationId xmlns:a16="http://schemas.microsoft.com/office/drawing/2014/main" id="{300B6857-1935-F34D-B524-5BC2D7149645}"/>
              </a:ext>
            </a:extLst>
          </p:cNvPr>
          <p:cNvPicPr>
            <a:picLocks noGrp="1" noChangeAspect="1"/>
          </p:cNvPicPr>
          <p:nvPr>
            <p:ph sz="half" idx="1"/>
          </p:nvPr>
        </p:nvPicPr>
        <p:blipFill>
          <a:blip r:embed="rId2"/>
          <a:stretch>
            <a:fillRect/>
          </a:stretch>
        </p:blipFill>
        <p:spPr>
          <a:xfrm>
            <a:off x="467810" y="2248694"/>
            <a:ext cx="6684736" cy="1478354"/>
          </a:xfrm>
        </p:spPr>
      </p:pic>
      <p:sp>
        <p:nvSpPr>
          <p:cNvPr id="16" name="Content Placeholder 15">
            <a:extLst>
              <a:ext uri="{FF2B5EF4-FFF2-40B4-BE49-F238E27FC236}">
                <a16:creationId xmlns:a16="http://schemas.microsoft.com/office/drawing/2014/main" id="{8024D8EC-B098-3643-9D0C-9495478D5FBE}"/>
              </a:ext>
            </a:extLst>
          </p:cNvPr>
          <p:cNvSpPr>
            <a:spLocks noGrp="1"/>
          </p:cNvSpPr>
          <p:nvPr>
            <p:ph sz="half" idx="2"/>
          </p:nvPr>
        </p:nvSpPr>
        <p:spPr>
          <a:xfrm>
            <a:off x="7708738" y="1856703"/>
            <a:ext cx="3645061" cy="3351073"/>
          </a:xfrm>
        </p:spPr>
        <p:txBody>
          <a:bodyPr/>
          <a:lstStyle/>
          <a:p>
            <a:r>
              <a:rPr lang="en-US" dirty="0"/>
              <a:t>Default LocusZoom color palette is ok, but not great with red-green colorblindness</a:t>
            </a:r>
          </a:p>
          <a:p>
            <a:r>
              <a:rPr lang="en-US" dirty="0"/>
              <a:t>Can we find a better color palette?</a:t>
            </a:r>
          </a:p>
        </p:txBody>
      </p:sp>
      <p:pic>
        <p:nvPicPr>
          <p:cNvPr id="15" name="Picture 14">
            <a:extLst>
              <a:ext uri="{FF2B5EF4-FFF2-40B4-BE49-F238E27FC236}">
                <a16:creationId xmlns:a16="http://schemas.microsoft.com/office/drawing/2014/main" id="{76D6E618-5A0B-D047-8B38-C29072E0FDE9}"/>
              </a:ext>
            </a:extLst>
          </p:cNvPr>
          <p:cNvPicPr>
            <a:picLocks noChangeAspect="1"/>
          </p:cNvPicPr>
          <p:nvPr/>
        </p:nvPicPr>
        <p:blipFill>
          <a:blip r:embed="rId3"/>
          <a:stretch>
            <a:fillRect/>
          </a:stretch>
        </p:blipFill>
        <p:spPr>
          <a:xfrm>
            <a:off x="460094" y="3727048"/>
            <a:ext cx="6684736" cy="1480728"/>
          </a:xfrm>
          <a:prstGeom prst="rect">
            <a:avLst/>
          </a:prstGeom>
        </p:spPr>
      </p:pic>
      <p:sp>
        <p:nvSpPr>
          <p:cNvPr id="17" name="TextBox 16">
            <a:extLst>
              <a:ext uri="{FF2B5EF4-FFF2-40B4-BE49-F238E27FC236}">
                <a16:creationId xmlns:a16="http://schemas.microsoft.com/office/drawing/2014/main" id="{23681374-6396-1F4F-9EB7-E71C4AB46816}"/>
              </a:ext>
            </a:extLst>
          </p:cNvPr>
          <p:cNvSpPr txBox="1"/>
          <p:nvPr/>
        </p:nvSpPr>
        <p:spPr>
          <a:xfrm>
            <a:off x="5834856" y="2240463"/>
            <a:ext cx="1309974" cy="307777"/>
          </a:xfrm>
          <a:prstGeom prst="rect">
            <a:avLst/>
          </a:prstGeom>
          <a:noFill/>
        </p:spPr>
        <p:txBody>
          <a:bodyPr wrap="none" rtlCol="0">
            <a:spAutoFit/>
          </a:bodyPr>
          <a:lstStyle/>
          <a:p>
            <a:r>
              <a:rPr lang="en-US" sz="1400" dirty="0"/>
              <a:t>Normal vision</a:t>
            </a:r>
          </a:p>
        </p:txBody>
      </p:sp>
      <p:sp>
        <p:nvSpPr>
          <p:cNvPr id="18" name="TextBox 17">
            <a:extLst>
              <a:ext uri="{FF2B5EF4-FFF2-40B4-BE49-F238E27FC236}">
                <a16:creationId xmlns:a16="http://schemas.microsoft.com/office/drawing/2014/main" id="{6E6FCEBB-1594-4043-8B5F-347E4530E298}"/>
              </a:ext>
            </a:extLst>
          </p:cNvPr>
          <p:cNvSpPr txBox="1"/>
          <p:nvPr/>
        </p:nvSpPr>
        <p:spPr>
          <a:xfrm>
            <a:off x="5093969" y="3775840"/>
            <a:ext cx="2058577" cy="307777"/>
          </a:xfrm>
          <a:prstGeom prst="rect">
            <a:avLst/>
          </a:prstGeom>
          <a:noFill/>
        </p:spPr>
        <p:txBody>
          <a:bodyPr wrap="none" rtlCol="0">
            <a:spAutoFit/>
          </a:bodyPr>
          <a:lstStyle/>
          <a:p>
            <a:r>
              <a:rPr lang="en-US" sz="1400" dirty="0"/>
              <a:t>Protanopia (red-green) </a:t>
            </a:r>
          </a:p>
        </p:txBody>
      </p:sp>
    </p:spTree>
    <p:extLst>
      <p:ext uri="{BB962C8B-B14F-4D97-AF65-F5344CB8AC3E}">
        <p14:creationId xmlns:p14="http://schemas.microsoft.com/office/powerpoint/2010/main" val="2186820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90BEF-AC70-F34C-A65B-995CB026A00B}"/>
              </a:ext>
            </a:extLst>
          </p:cNvPr>
          <p:cNvSpPr>
            <a:spLocks noGrp="1"/>
          </p:cNvSpPr>
          <p:nvPr>
            <p:ph type="title"/>
          </p:nvPr>
        </p:nvSpPr>
        <p:spPr/>
        <p:txBody>
          <a:bodyPr/>
          <a:lstStyle/>
          <a:p>
            <a:r>
              <a:rPr lang="en-US" dirty="0"/>
              <a:t>New </a:t>
            </a:r>
            <a:r>
              <a:rPr lang="en-US" dirty="0" err="1"/>
              <a:t>LZ.js</a:t>
            </a:r>
            <a:r>
              <a:rPr lang="en-US" dirty="0"/>
              <a:t> color map: Turbo</a:t>
            </a:r>
            <a:endParaRPr lang="en-US" dirty="0">
              <a:solidFill>
                <a:schemeClr val="accent4"/>
              </a:solidFill>
            </a:endParaRPr>
          </a:p>
        </p:txBody>
      </p:sp>
      <p:sp>
        <p:nvSpPr>
          <p:cNvPr id="9" name="Content Placeholder 15">
            <a:extLst>
              <a:ext uri="{FF2B5EF4-FFF2-40B4-BE49-F238E27FC236}">
                <a16:creationId xmlns:a16="http://schemas.microsoft.com/office/drawing/2014/main" id="{0485D777-9B6C-B84A-8767-FA0F2CAE366C}"/>
              </a:ext>
            </a:extLst>
          </p:cNvPr>
          <p:cNvSpPr txBox="1">
            <a:spLocks/>
          </p:cNvSpPr>
          <p:nvPr/>
        </p:nvSpPr>
        <p:spPr>
          <a:xfrm>
            <a:off x="8594420" y="2037529"/>
            <a:ext cx="3512699" cy="33510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More saturated colors</a:t>
            </a:r>
          </a:p>
          <a:p>
            <a:r>
              <a:rPr lang="en-US" dirty="0"/>
              <a:t>Smoother luminosity gradient than Jet</a:t>
            </a:r>
          </a:p>
        </p:txBody>
      </p:sp>
      <p:pic>
        <p:nvPicPr>
          <p:cNvPr id="11" name="Content Placeholder 10">
            <a:extLst>
              <a:ext uri="{FF2B5EF4-FFF2-40B4-BE49-F238E27FC236}">
                <a16:creationId xmlns:a16="http://schemas.microsoft.com/office/drawing/2014/main" id="{2E8A6DD2-E1AA-1941-A34F-53D7E41E5140}"/>
              </a:ext>
            </a:extLst>
          </p:cNvPr>
          <p:cNvPicPr>
            <a:picLocks noGrp="1" noChangeAspect="1"/>
          </p:cNvPicPr>
          <p:nvPr>
            <p:ph sz="half" idx="1"/>
          </p:nvPr>
        </p:nvPicPr>
        <p:blipFill>
          <a:blip r:embed="rId2"/>
          <a:stretch>
            <a:fillRect/>
          </a:stretch>
        </p:blipFill>
        <p:spPr>
          <a:xfrm>
            <a:off x="175658" y="1690688"/>
            <a:ext cx="8166124" cy="2250691"/>
          </a:xfrm>
        </p:spPr>
      </p:pic>
      <p:pic>
        <p:nvPicPr>
          <p:cNvPr id="13" name="Content Placeholder 12">
            <a:extLst>
              <a:ext uri="{FF2B5EF4-FFF2-40B4-BE49-F238E27FC236}">
                <a16:creationId xmlns:a16="http://schemas.microsoft.com/office/drawing/2014/main" id="{74A7D7CF-B5FB-7E4A-A53C-431AB296189B}"/>
              </a:ext>
            </a:extLst>
          </p:cNvPr>
          <p:cNvPicPr>
            <a:picLocks noGrp="1" noChangeAspect="1"/>
          </p:cNvPicPr>
          <p:nvPr>
            <p:ph sz="half" idx="2"/>
          </p:nvPr>
        </p:nvPicPr>
        <p:blipFill>
          <a:blip r:embed="rId3"/>
          <a:stretch>
            <a:fillRect/>
          </a:stretch>
        </p:blipFill>
        <p:spPr>
          <a:xfrm>
            <a:off x="370099" y="4074980"/>
            <a:ext cx="7959849" cy="2292343"/>
          </a:xfrm>
        </p:spPr>
      </p:pic>
      <p:sp>
        <p:nvSpPr>
          <p:cNvPr id="3" name="Rectangle 2">
            <a:extLst>
              <a:ext uri="{FF2B5EF4-FFF2-40B4-BE49-F238E27FC236}">
                <a16:creationId xmlns:a16="http://schemas.microsoft.com/office/drawing/2014/main" id="{2B5B9DEF-4835-CF43-901B-9C5A2792054C}"/>
              </a:ext>
            </a:extLst>
          </p:cNvPr>
          <p:cNvSpPr/>
          <p:nvPr/>
        </p:nvSpPr>
        <p:spPr>
          <a:xfrm>
            <a:off x="0" y="6488668"/>
            <a:ext cx="11264463" cy="369332"/>
          </a:xfrm>
          <a:prstGeom prst="rect">
            <a:avLst/>
          </a:prstGeom>
        </p:spPr>
        <p:txBody>
          <a:bodyPr wrap="square">
            <a:spAutoFit/>
          </a:bodyPr>
          <a:lstStyle/>
          <a:p>
            <a:r>
              <a:rPr lang="en-US" dirty="0"/>
              <a:t>[1] </a:t>
            </a:r>
            <a:r>
              <a:rPr lang="en-US" dirty="0">
                <a:hlinkClick r:id="rId4"/>
              </a:rPr>
              <a:t>https://ai.googleblog.com/2019/08/turbo-improved-rainbow-colormap-for.html</a:t>
            </a:r>
            <a:endParaRPr lang="en-US" dirty="0"/>
          </a:p>
        </p:txBody>
      </p:sp>
      <p:sp>
        <p:nvSpPr>
          <p:cNvPr id="7" name="TextBox 6">
            <a:extLst>
              <a:ext uri="{FF2B5EF4-FFF2-40B4-BE49-F238E27FC236}">
                <a16:creationId xmlns:a16="http://schemas.microsoft.com/office/drawing/2014/main" id="{6A146959-3F46-5F43-9356-0D18ECDA1B84}"/>
              </a:ext>
            </a:extLst>
          </p:cNvPr>
          <p:cNvSpPr txBox="1"/>
          <p:nvPr/>
        </p:nvSpPr>
        <p:spPr>
          <a:xfrm>
            <a:off x="6068247" y="4412447"/>
            <a:ext cx="2058577" cy="307777"/>
          </a:xfrm>
          <a:prstGeom prst="rect">
            <a:avLst/>
          </a:prstGeom>
          <a:noFill/>
        </p:spPr>
        <p:txBody>
          <a:bodyPr wrap="none" rtlCol="0">
            <a:spAutoFit/>
          </a:bodyPr>
          <a:lstStyle/>
          <a:p>
            <a:r>
              <a:rPr lang="en-US" sz="1400" dirty="0"/>
              <a:t>Protanopia (red-green) </a:t>
            </a:r>
          </a:p>
        </p:txBody>
      </p:sp>
      <p:sp>
        <p:nvSpPr>
          <p:cNvPr id="8" name="TextBox 7">
            <a:extLst>
              <a:ext uri="{FF2B5EF4-FFF2-40B4-BE49-F238E27FC236}">
                <a16:creationId xmlns:a16="http://schemas.microsoft.com/office/drawing/2014/main" id="{E2E642AD-53B1-884D-AA7B-7119F53B4F24}"/>
              </a:ext>
            </a:extLst>
          </p:cNvPr>
          <p:cNvSpPr txBox="1"/>
          <p:nvPr/>
        </p:nvSpPr>
        <p:spPr>
          <a:xfrm>
            <a:off x="6647089" y="2028155"/>
            <a:ext cx="1309974" cy="307777"/>
          </a:xfrm>
          <a:prstGeom prst="rect">
            <a:avLst/>
          </a:prstGeom>
          <a:noFill/>
        </p:spPr>
        <p:txBody>
          <a:bodyPr wrap="none" rtlCol="0">
            <a:spAutoFit/>
          </a:bodyPr>
          <a:lstStyle/>
          <a:p>
            <a:r>
              <a:rPr lang="en-US" sz="1400" dirty="0"/>
              <a:t>Normal vision</a:t>
            </a:r>
          </a:p>
        </p:txBody>
      </p:sp>
      <p:pic>
        <p:nvPicPr>
          <p:cNvPr id="4098" name="Picture 2">
            <a:extLst>
              <a:ext uri="{FF2B5EF4-FFF2-40B4-BE49-F238E27FC236}">
                <a16:creationId xmlns:a16="http://schemas.microsoft.com/office/drawing/2014/main" id="{2C5003E7-74E7-4A48-BFDA-D8480B5295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96461" y="4271393"/>
            <a:ext cx="1665573" cy="166557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D4110976-EFCA-9743-AFEA-001C7A8F30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30888" y="4271394"/>
            <a:ext cx="1665573" cy="1665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21943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E41A0-31D7-ED42-96BF-2F4B12ED781F}"/>
              </a:ext>
            </a:extLst>
          </p:cNvPr>
          <p:cNvSpPr>
            <a:spLocks noGrp="1"/>
          </p:cNvSpPr>
          <p:nvPr>
            <p:ph type="title"/>
          </p:nvPr>
        </p:nvSpPr>
        <p:spPr/>
        <p:txBody>
          <a:bodyPr/>
          <a:lstStyle/>
          <a:p>
            <a:r>
              <a:rPr lang="en-US" dirty="0"/>
              <a:t>Try it out: </a:t>
            </a:r>
            <a:r>
              <a:rPr lang="en-US" dirty="0">
                <a:solidFill>
                  <a:srgbClr val="C00000"/>
                </a:solidFill>
              </a:rPr>
              <a:t>Screen Readers</a:t>
            </a:r>
          </a:p>
        </p:txBody>
      </p:sp>
      <p:sp>
        <p:nvSpPr>
          <p:cNvPr id="3" name="Content Placeholder 2">
            <a:extLst>
              <a:ext uri="{FF2B5EF4-FFF2-40B4-BE49-F238E27FC236}">
                <a16:creationId xmlns:a16="http://schemas.microsoft.com/office/drawing/2014/main" id="{5AF7DBEA-84D2-4C4E-B346-9CCE34D6B86B}"/>
              </a:ext>
            </a:extLst>
          </p:cNvPr>
          <p:cNvSpPr>
            <a:spLocks noGrp="1"/>
          </p:cNvSpPr>
          <p:nvPr>
            <p:ph idx="1"/>
          </p:nvPr>
        </p:nvSpPr>
        <p:spPr/>
        <p:txBody>
          <a:bodyPr/>
          <a:lstStyle/>
          <a:p>
            <a:r>
              <a:rPr lang="en-US" dirty="0"/>
              <a:t>Demonstration videos</a:t>
            </a:r>
          </a:p>
          <a:p>
            <a:pPr lvl="1"/>
            <a:r>
              <a:rPr lang="en-US" sz="2000" dirty="0">
                <a:effectLst/>
                <a:hlinkClick r:id="rId2"/>
              </a:rPr>
              <a:t>https://twitter.com/Kristy_Viers/status/1287189581926981634</a:t>
            </a:r>
            <a:r>
              <a:rPr lang="en-US" sz="2000" dirty="0">
                <a:effectLst/>
              </a:rPr>
              <a:t> </a:t>
            </a:r>
          </a:p>
          <a:p>
            <a:pPr lvl="1"/>
            <a:r>
              <a:rPr lang="en-US" sz="2000" dirty="0">
                <a:hlinkClick r:id="rId3"/>
              </a:rPr>
              <a:t>https://www.youtube.com/watch?v=_B1o6DyLCVY</a:t>
            </a:r>
            <a:r>
              <a:rPr lang="en-US" sz="2000" dirty="0"/>
              <a:t> </a:t>
            </a:r>
          </a:p>
          <a:p>
            <a:r>
              <a:rPr lang="en-US" dirty="0"/>
              <a:t>How to use macOS “</a:t>
            </a:r>
            <a:r>
              <a:rPr lang="en-US" dirty="0" err="1"/>
              <a:t>VoiceOver</a:t>
            </a:r>
            <a:r>
              <a:rPr lang="en-US" dirty="0"/>
              <a:t>” (built in):  </a:t>
            </a:r>
          </a:p>
          <a:p>
            <a:pPr lvl="1"/>
            <a:r>
              <a:rPr lang="en-US" sz="2000" dirty="0">
                <a:hlinkClick r:id="rId4"/>
              </a:rPr>
              <a:t>https://dequeuniversity.com/screenreaders/voiceover-keyboard-shortcuts</a:t>
            </a:r>
            <a:r>
              <a:rPr lang="en-US" sz="2000" dirty="0"/>
              <a:t> </a:t>
            </a:r>
          </a:p>
          <a:p>
            <a:pPr lvl="1"/>
            <a:r>
              <a:rPr lang="en-US" sz="2000" dirty="0"/>
              <a:t>Caveat: most users are on Windows: </a:t>
            </a:r>
            <a:r>
              <a:rPr lang="en-US" sz="2000" dirty="0">
                <a:hlinkClick r:id="rId5"/>
              </a:rPr>
              <a:t>https://webaim.org/blog/three-things-voiceover/</a:t>
            </a:r>
            <a:r>
              <a:rPr lang="en-US" sz="2000" dirty="0"/>
              <a:t> </a:t>
            </a:r>
          </a:p>
          <a:p>
            <a:r>
              <a:rPr lang="en-US" dirty="0"/>
              <a:t>Windows 10 “Narrator”:</a:t>
            </a:r>
          </a:p>
          <a:p>
            <a:pPr lvl="1"/>
            <a:r>
              <a:rPr lang="en-US" sz="2000" dirty="0">
                <a:hlinkClick r:id="rId6"/>
              </a:rPr>
              <a:t>https://support.microsoft.com/en-us/windows/complete-guide-to-narrator-e4397a0d-ef4f-b386-d8ae-c172f109bdb1</a:t>
            </a:r>
            <a:r>
              <a:rPr lang="en-US" sz="2000" dirty="0"/>
              <a:t> </a:t>
            </a:r>
          </a:p>
        </p:txBody>
      </p:sp>
    </p:spTree>
    <p:extLst>
      <p:ext uri="{BB962C8B-B14F-4D97-AF65-F5344CB8AC3E}">
        <p14:creationId xmlns:p14="http://schemas.microsoft.com/office/powerpoint/2010/main" val="2064048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BC57E-1A58-6040-B20A-AE8643BEE915}"/>
              </a:ext>
            </a:extLst>
          </p:cNvPr>
          <p:cNvSpPr>
            <a:spLocks noGrp="1"/>
          </p:cNvSpPr>
          <p:nvPr>
            <p:ph type="title"/>
          </p:nvPr>
        </p:nvSpPr>
        <p:spPr>
          <a:xfrm>
            <a:off x="451413" y="365125"/>
            <a:ext cx="11458936" cy="1325563"/>
          </a:xfrm>
        </p:spPr>
        <p:txBody>
          <a:bodyPr/>
          <a:lstStyle/>
          <a:p>
            <a:r>
              <a:rPr lang="en-US" dirty="0">
                <a:solidFill>
                  <a:schemeClr val="bg2">
                    <a:lumMod val="50000"/>
                  </a:schemeClr>
                </a:solidFill>
              </a:rPr>
              <a:t>When everything is digital, </a:t>
            </a:r>
            <a:r>
              <a:rPr lang="en-US" dirty="0">
                <a:solidFill>
                  <a:srgbClr val="C00000"/>
                </a:solidFill>
              </a:rPr>
              <a:t>who gets left behind?</a:t>
            </a:r>
          </a:p>
        </p:txBody>
      </p:sp>
      <p:sp>
        <p:nvSpPr>
          <p:cNvPr id="3" name="Content Placeholder 2">
            <a:extLst>
              <a:ext uri="{FF2B5EF4-FFF2-40B4-BE49-F238E27FC236}">
                <a16:creationId xmlns:a16="http://schemas.microsoft.com/office/drawing/2014/main" id="{3B92B844-80A5-B745-ADBA-CC3EB45DE6E8}"/>
              </a:ext>
            </a:extLst>
          </p:cNvPr>
          <p:cNvSpPr>
            <a:spLocks noGrp="1"/>
          </p:cNvSpPr>
          <p:nvPr>
            <p:ph idx="1"/>
          </p:nvPr>
        </p:nvSpPr>
        <p:spPr/>
        <p:txBody>
          <a:bodyPr>
            <a:normAutofit fontScale="92500" lnSpcReduction="10000"/>
          </a:bodyPr>
          <a:lstStyle/>
          <a:p>
            <a:pPr marL="0" indent="0">
              <a:buNone/>
            </a:pPr>
            <a:r>
              <a:rPr lang="en-US" dirty="0"/>
              <a:t>“...websites, tools, and technologies are designed and developed so that people with disabilities can use them. More specifically, people can:</a:t>
            </a:r>
          </a:p>
          <a:p>
            <a:pPr lvl="1"/>
            <a:r>
              <a:rPr lang="en-US" dirty="0"/>
              <a:t>perceive, understand, navigate, and interact with the Web</a:t>
            </a:r>
          </a:p>
          <a:p>
            <a:pPr lvl="1"/>
            <a:r>
              <a:rPr lang="en-US" dirty="0"/>
              <a:t>contribute to the Web</a:t>
            </a:r>
          </a:p>
          <a:p>
            <a:pPr marL="0" indent="0">
              <a:buNone/>
            </a:pPr>
            <a:r>
              <a:rPr lang="en-US" dirty="0"/>
              <a:t>Web accessibility encompasses all disabilities that affect access to the Web, including:</a:t>
            </a:r>
          </a:p>
          <a:p>
            <a:pPr lvl="1"/>
            <a:r>
              <a:rPr lang="en-US" dirty="0"/>
              <a:t>auditory [3.1%]</a:t>
            </a:r>
          </a:p>
          <a:p>
            <a:pPr lvl="1"/>
            <a:r>
              <a:rPr lang="en-US" dirty="0"/>
              <a:t>cognitive [6.3%]</a:t>
            </a:r>
          </a:p>
          <a:p>
            <a:pPr lvl="1"/>
            <a:r>
              <a:rPr lang="en-US" dirty="0"/>
              <a:t>neurological</a:t>
            </a:r>
          </a:p>
          <a:p>
            <a:pPr lvl="1"/>
            <a:r>
              <a:rPr lang="en-US" dirty="0"/>
              <a:t>physical [8.2%]</a:t>
            </a:r>
          </a:p>
          <a:p>
            <a:pPr lvl="1"/>
            <a:r>
              <a:rPr lang="en-US" dirty="0"/>
              <a:t>speech</a:t>
            </a:r>
          </a:p>
          <a:p>
            <a:pPr lvl="1"/>
            <a:r>
              <a:rPr lang="en-US" dirty="0"/>
              <a:t>visual [3.3%]”</a:t>
            </a:r>
          </a:p>
        </p:txBody>
      </p:sp>
      <p:sp>
        <p:nvSpPr>
          <p:cNvPr id="5" name="Rectangle 4">
            <a:extLst>
              <a:ext uri="{FF2B5EF4-FFF2-40B4-BE49-F238E27FC236}">
                <a16:creationId xmlns:a16="http://schemas.microsoft.com/office/drawing/2014/main" id="{40FFB9D8-C9E7-D84D-A50B-499A12726EEA}"/>
              </a:ext>
            </a:extLst>
          </p:cNvPr>
          <p:cNvSpPr/>
          <p:nvPr/>
        </p:nvSpPr>
        <p:spPr>
          <a:xfrm>
            <a:off x="0" y="6211669"/>
            <a:ext cx="7098225" cy="646331"/>
          </a:xfrm>
          <a:prstGeom prst="rect">
            <a:avLst/>
          </a:prstGeom>
        </p:spPr>
        <p:txBody>
          <a:bodyPr wrap="none">
            <a:spAutoFit/>
          </a:bodyPr>
          <a:lstStyle/>
          <a:p>
            <a:r>
              <a:rPr lang="en-US" dirty="0"/>
              <a:t>[1] </a:t>
            </a:r>
            <a:r>
              <a:rPr lang="en-US" dirty="0">
                <a:hlinkClick r:id="rId2"/>
              </a:rPr>
              <a:t>https://www.w3.org/WAI/fundamentals/accessibility-intro/</a:t>
            </a:r>
            <a:endParaRPr lang="en-US" dirty="0"/>
          </a:p>
          <a:p>
            <a:r>
              <a:rPr lang="en-US" dirty="0"/>
              <a:t>[2] </a:t>
            </a:r>
            <a:r>
              <a:rPr lang="en-US" dirty="0">
                <a:hlinkClick r:id="rId3"/>
              </a:rPr>
              <a:t>https://www.interactiveaccessibility.com/accessibility-statistics</a:t>
            </a:r>
            <a:r>
              <a:rPr lang="en-US" dirty="0"/>
              <a:t> (2012) </a:t>
            </a:r>
          </a:p>
        </p:txBody>
      </p:sp>
    </p:spTree>
    <p:extLst>
      <p:ext uri="{BB962C8B-B14F-4D97-AF65-F5344CB8AC3E}">
        <p14:creationId xmlns:p14="http://schemas.microsoft.com/office/powerpoint/2010/main" val="3807104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8F39E-995E-854C-A74A-848BD1041FBB}"/>
              </a:ext>
            </a:extLst>
          </p:cNvPr>
          <p:cNvSpPr>
            <a:spLocks noGrp="1"/>
          </p:cNvSpPr>
          <p:nvPr>
            <p:ph type="title"/>
          </p:nvPr>
        </p:nvSpPr>
        <p:spPr/>
        <p:txBody>
          <a:bodyPr/>
          <a:lstStyle/>
          <a:p>
            <a:r>
              <a:rPr lang="en-US" dirty="0"/>
              <a:t>Use semantic markup!</a:t>
            </a:r>
          </a:p>
        </p:txBody>
      </p:sp>
      <p:sp>
        <p:nvSpPr>
          <p:cNvPr id="3" name="Content Placeholder 2">
            <a:extLst>
              <a:ext uri="{FF2B5EF4-FFF2-40B4-BE49-F238E27FC236}">
                <a16:creationId xmlns:a16="http://schemas.microsoft.com/office/drawing/2014/main" id="{53E7A21E-9F66-204F-893B-06710D0214BA}"/>
              </a:ext>
            </a:extLst>
          </p:cNvPr>
          <p:cNvSpPr>
            <a:spLocks noGrp="1"/>
          </p:cNvSpPr>
          <p:nvPr>
            <p:ph idx="1"/>
          </p:nvPr>
        </p:nvSpPr>
        <p:spPr>
          <a:xfrm>
            <a:off x="254000" y="1825625"/>
            <a:ext cx="6634480" cy="4351338"/>
          </a:xfrm>
        </p:spPr>
        <p:txBody>
          <a:bodyPr>
            <a:normAutofit/>
          </a:bodyPr>
          <a:lstStyle/>
          <a:p>
            <a:r>
              <a:rPr lang="en-US" dirty="0"/>
              <a:t>Using built-in HTML tags lets the browser add accessibility features automatically</a:t>
            </a:r>
          </a:p>
          <a:p>
            <a:pPr lvl="1"/>
            <a:r>
              <a:rPr lang="en-US" dirty="0"/>
              <a:t>“You can </a:t>
            </a:r>
            <a:r>
              <a:rPr lang="en-US" dirty="0">
                <a:solidFill>
                  <a:srgbClr val="C00000"/>
                </a:solidFill>
              </a:rPr>
              <a:t>click</a:t>
            </a:r>
            <a:r>
              <a:rPr lang="en-US" dirty="0"/>
              <a:t> this”</a:t>
            </a:r>
          </a:p>
          <a:p>
            <a:pPr lvl="1"/>
            <a:r>
              <a:rPr lang="en-US" dirty="0"/>
              <a:t>“Here is a </a:t>
            </a:r>
            <a:r>
              <a:rPr lang="en-US" dirty="0">
                <a:solidFill>
                  <a:schemeClr val="bg2">
                    <a:lumMod val="50000"/>
                  </a:schemeClr>
                </a:solidFill>
              </a:rPr>
              <a:t>label</a:t>
            </a:r>
            <a:r>
              <a:rPr lang="en-US" dirty="0"/>
              <a:t> for this text”</a:t>
            </a:r>
          </a:p>
          <a:p>
            <a:r>
              <a:rPr lang="en-US" dirty="0"/>
              <a:t>Code should indicate interactive elements</a:t>
            </a:r>
          </a:p>
          <a:p>
            <a:pPr lvl="1"/>
            <a:r>
              <a:rPr lang="en-US" dirty="0"/>
              <a:t>Links for navigation</a:t>
            </a:r>
          </a:p>
          <a:p>
            <a:pPr lvl="1"/>
            <a:r>
              <a:rPr lang="en-US" dirty="0"/>
              <a:t>Buttons for click/action</a:t>
            </a:r>
          </a:p>
          <a:p>
            <a:pPr lvl="1"/>
            <a:r>
              <a:rPr lang="en-US" dirty="0"/>
              <a:t>Tab order</a:t>
            </a:r>
          </a:p>
          <a:p>
            <a:r>
              <a:rPr lang="en-US" dirty="0"/>
              <a:t>Icons or </a:t>
            </a:r>
            <a:r>
              <a:rPr lang="en-US" dirty="0">
                <a:solidFill>
                  <a:schemeClr val="accent1"/>
                </a:solidFill>
              </a:rPr>
              <a:t>visual-only</a:t>
            </a:r>
            <a:r>
              <a:rPr lang="en-US" dirty="0"/>
              <a:t> elements can render your controls </a:t>
            </a:r>
            <a:r>
              <a:rPr lang="en-US" dirty="0">
                <a:solidFill>
                  <a:schemeClr val="accent1"/>
                </a:solidFill>
              </a:rPr>
              <a:t>invisible</a:t>
            </a:r>
            <a:r>
              <a:rPr lang="en-US" dirty="0"/>
              <a:t> to blind people</a:t>
            </a:r>
          </a:p>
        </p:txBody>
      </p:sp>
      <p:pic>
        <p:nvPicPr>
          <p:cNvPr id="4" name="Content Placeholder 5">
            <a:extLst>
              <a:ext uri="{FF2B5EF4-FFF2-40B4-BE49-F238E27FC236}">
                <a16:creationId xmlns:a16="http://schemas.microsoft.com/office/drawing/2014/main" id="{D75862D4-8F4B-1A40-B57C-65D4A033825C}"/>
              </a:ext>
            </a:extLst>
          </p:cNvPr>
          <p:cNvPicPr>
            <a:picLocks noChangeAspect="1"/>
          </p:cNvPicPr>
          <p:nvPr/>
        </p:nvPicPr>
        <p:blipFill rotWithShape="1">
          <a:blip r:embed="rId2"/>
          <a:srcRect t="11943" b="-7090"/>
          <a:stretch/>
        </p:blipFill>
        <p:spPr>
          <a:xfrm>
            <a:off x="6532880" y="457199"/>
            <a:ext cx="5459288" cy="435770"/>
          </a:xfrm>
          <a:prstGeom prst="rect">
            <a:avLst/>
          </a:prstGeom>
        </p:spPr>
      </p:pic>
      <p:pic>
        <p:nvPicPr>
          <p:cNvPr id="5" name="Picture 4">
            <a:extLst>
              <a:ext uri="{FF2B5EF4-FFF2-40B4-BE49-F238E27FC236}">
                <a16:creationId xmlns:a16="http://schemas.microsoft.com/office/drawing/2014/main" id="{9F594123-D379-1E46-AAE1-BB56EDC2F941}"/>
              </a:ext>
            </a:extLst>
          </p:cNvPr>
          <p:cNvPicPr>
            <a:picLocks noChangeAspect="1"/>
          </p:cNvPicPr>
          <p:nvPr/>
        </p:nvPicPr>
        <p:blipFill rotWithShape="1">
          <a:blip r:embed="rId3"/>
          <a:srcRect l="4462" t="2204" r="3423" b="6364"/>
          <a:stretch/>
        </p:blipFill>
        <p:spPr>
          <a:xfrm>
            <a:off x="8155940" y="970817"/>
            <a:ext cx="3302000" cy="3007361"/>
          </a:xfrm>
          <a:prstGeom prst="rect">
            <a:avLst/>
          </a:prstGeom>
        </p:spPr>
      </p:pic>
      <p:pic>
        <p:nvPicPr>
          <p:cNvPr id="6" name="Picture 5">
            <a:extLst>
              <a:ext uri="{FF2B5EF4-FFF2-40B4-BE49-F238E27FC236}">
                <a16:creationId xmlns:a16="http://schemas.microsoft.com/office/drawing/2014/main" id="{68B7F9BC-AA24-C84B-BACB-3002CE94D2E5}"/>
              </a:ext>
            </a:extLst>
          </p:cNvPr>
          <p:cNvPicPr>
            <a:picLocks noChangeAspect="1"/>
          </p:cNvPicPr>
          <p:nvPr/>
        </p:nvPicPr>
        <p:blipFill>
          <a:blip r:embed="rId4"/>
          <a:stretch>
            <a:fillRect/>
          </a:stretch>
        </p:blipFill>
        <p:spPr>
          <a:xfrm>
            <a:off x="7940896" y="4113115"/>
            <a:ext cx="3732088" cy="1091075"/>
          </a:xfrm>
          <a:prstGeom prst="rect">
            <a:avLst/>
          </a:prstGeom>
        </p:spPr>
      </p:pic>
      <p:sp>
        <p:nvSpPr>
          <p:cNvPr id="7" name="TextBox 6">
            <a:extLst>
              <a:ext uri="{FF2B5EF4-FFF2-40B4-BE49-F238E27FC236}">
                <a16:creationId xmlns:a16="http://schemas.microsoft.com/office/drawing/2014/main" id="{02C5BB9F-4A54-FD4A-9323-D43068F71100}"/>
              </a:ext>
            </a:extLst>
          </p:cNvPr>
          <p:cNvSpPr txBox="1"/>
          <p:nvPr/>
        </p:nvSpPr>
        <p:spPr>
          <a:xfrm>
            <a:off x="7940896" y="5421274"/>
            <a:ext cx="3732088" cy="830997"/>
          </a:xfrm>
          <a:prstGeom prst="rect">
            <a:avLst/>
          </a:prstGeom>
          <a:noFill/>
        </p:spPr>
        <p:txBody>
          <a:bodyPr wrap="square" rtlCol="0">
            <a:spAutoFit/>
          </a:bodyPr>
          <a:lstStyle/>
          <a:p>
            <a:r>
              <a:rPr lang="en-US" sz="1200" dirty="0">
                <a:solidFill>
                  <a:srgbClr val="00B050"/>
                </a:solidFill>
              </a:rPr>
              <a:t>&lt;button&gt;</a:t>
            </a:r>
          </a:p>
          <a:p>
            <a:r>
              <a:rPr lang="en-US" sz="1200" dirty="0">
                <a:solidFill>
                  <a:srgbClr val="00B050"/>
                </a:solidFill>
              </a:rPr>
              <a:t>  &lt;</a:t>
            </a:r>
            <a:r>
              <a:rPr lang="en-US" sz="1200" dirty="0" err="1">
                <a:solidFill>
                  <a:srgbClr val="00B050"/>
                </a:solidFill>
              </a:rPr>
              <a:t>i</a:t>
            </a:r>
            <a:r>
              <a:rPr lang="en-US" sz="1200" dirty="0">
                <a:solidFill>
                  <a:srgbClr val="00B050"/>
                </a:solidFill>
              </a:rPr>
              <a:t> aria-hidden="true" class="</a:t>
            </a:r>
            <a:r>
              <a:rPr lang="en-US" sz="1200" dirty="0" err="1">
                <a:solidFill>
                  <a:srgbClr val="00B050"/>
                </a:solidFill>
              </a:rPr>
              <a:t>fas</a:t>
            </a:r>
            <a:r>
              <a:rPr lang="en-US" sz="1200" dirty="0">
                <a:solidFill>
                  <a:srgbClr val="00B050"/>
                </a:solidFill>
              </a:rPr>
              <a:t> fa-upload”&gt;</a:t>
            </a:r>
          </a:p>
          <a:p>
            <a:r>
              <a:rPr lang="en-US" sz="1200" dirty="0">
                <a:solidFill>
                  <a:srgbClr val="00B050"/>
                </a:solidFill>
              </a:rPr>
              <a:t>  Upload</a:t>
            </a:r>
          </a:p>
          <a:p>
            <a:r>
              <a:rPr lang="en-US" sz="1200" dirty="0">
                <a:solidFill>
                  <a:srgbClr val="00B050"/>
                </a:solidFill>
              </a:rPr>
              <a:t>&lt;/button&gt;</a:t>
            </a:r>
          </a:p>
        </p:txBody>
      </p:sp>
      <p:sp>
        <p:nvSpPr>
          <p:cNvPr id="8" name="Rectangle 7">
            <a:extLst>
              <a:ext uri="{FF2B5EF4-FFF2-40B4-BE49-F238E27FC236}">
                <a16:creationId xmlns:a16="http://schemas.microsoft.com/office/drawing/2014/main" id="{C1C5D803-BDFE-AA46-9FFA-DB9F0A574D08}"/>
              </a:ext>
            </a:extLst>
          </p:cNvPr>
          <p:cNvSpPr/>
          <p:nvPr/>
        </p:nvSpPr>
        <p:spPr>
          <a:xfrm>
            <a:off x="3984172" y="6467571"/>
            <a:ext cx="8699863" cy="369332"/>
          </a:xfrm>
          <a:prstGeom prst="rect">
            <a:avLst/>
          </a:prstGeom>
        </p:spPr>
        <p:txBody>
          <a:bodyPr wrap="square">
            <a:spAutoFit/>
          </a:bodyPr>
          <a:lstStyle/>
          <a:p>
            <a:r>
              <a:rPr lang="en-US" dirty="0"/>
              <a:t>[1] </a:t>
            </a:r>
            <a:r>
              <a:rPr lang="en-US" dirty="0">
                <a:hlinkClick r:id="rId5"/>
              </a:rPr>
              <a:t>https://fontawesome.com/v5.15/how-to-use/on-the-web/other-topics/accessibility</a:t>
            </a:r>
            <a:r>
              <a:rPr lang="en-US" dirty="0"/>
              <a:t> </a:t>
            </a:r>
          </a:p>
        </p:txBody>
      </p:sp>
    </p:spTree>
    <p:extLst>
      <p:ext uri="{BB962C8B-B14F-4D97-AF65-F5344CB8AC3E}">
        <p14:creationId xmlns:p14="http://schemas.microsoft.com/office/powerpoint/2010/main" val="4007214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CD4F0-2823-7940-8A43-4694F3E1B428}"/>
              </a:ext>
            </a:extLst>
          </p:cNvPr>
          <p:cNvSpPr>
            <a:spLocks noGrp="1"/>
          </p:cNvSpPr>
          <p:nvPr>
            <p:ph type="title"/>
          </p:nvPr>
        </p:nvSpPr>
        <p:spPr/>
        <p:txBody>
          <a:bodyPr/>
          <a:lstStyle/>
          <a:p>
            <a:r>
              <a:rPr lang="en-US" dirty="0"/>
              <a:t>Help the user find content</a:t>
            </a:r>
          </a:p>
        </p:txBody>
      </p:sp>
      <p:sp>
        <p:nvSpPr>
          <p:cNvPr id="3" name="Content Placeholder 2">
            <a:extLst>
              <a:ext uri="{FF2B5EF4-FFF2-40B4-BE49-F238E27FC236}">
                <a16:creationId xmlns:a16="http://schemas.microsoft.com/office/drawing/2014/main" id="{0B623090-FCB6-014A-8EA0-C15A583D3D1F}"/>
              </a:ext>
            </a:extLst>
          </p:cNvPr>
          <p:cNvSpPr>
            <a:spLocks noGrp="1"/>
          </p:cNvSpPr>
          <p:nvPr>
            <p:ph idx="1"/>
          </p:nvPr>
        </p:nvSpPr>
        <p:spPr>
          <a:xfrm>
            <a:off x="838200" y="1825625"/>
            <a:ext cx="7102033" cy="4351338"/>
          </a:xfrm>
        </p:spPr>
        <p:txBody>
          <a:bodyPr>
            <a:normAutofit lnSpcReduction="10000"/>
          </a:bodyPr>
          <a:lstStyle/>
          <a:p>
            <a:r>
              <a:rPr lang="en-US" dirty="0"/>
              <a:t>Landmarks: Use HTML tags for navigation vs section</a:t>
            </a:r>
          </a:p>
          <a:p>
            <a:r>
              <a:rPr lang="en-US" dirty="0"/>
              <a:t>Hierarchical headings give a sense of page outline (H1, H2...)</a:t>
            </a:r>
          </a:p>
          <a:p>
            <a:r>
              <a:rPr lang="en-US" dirty="0"/>
              <a:t>ARIA roles that indicate nested UI (tabs, flyouts...)</a:t>
            </a:r>
          </a:p>
          <a:p>
            <a:r>
              <a:rPr lang="en-US" dirty="0"/>
              <a:t>Provide context-specific description</a:t>
            </a:r>
          </a:p>
          <a:p>
            <a:pPr lvl="1"/>
            <a:r>
              <a:rPr lang="en-US" dirty="0"/>
              <a:t>Link text should describe contents, not just say “click here”</a:t>
            </a:r>
          </a:p>
          <a:p>
            <a:r>
              <a:rPr lang="en-US" dirty="0"/>
              <a:t>Form controls: </a:t>
            </a:r>
            <a:r>
              <a:rPr lang="en-US" dirty="0">
                <a:solidFill>
                  <a:schemeClr val="accent2">
                    <a:lumMod val="75000"/>
                  </a:schemeClr>
                </a:solidFill>
              </a:rPr>
              <a:t>descriptions include keyboard shortcuts or current state where applicable</a:t>
            </a:r>
          </a:p>
        </p:txBody>
      </p:sp>
      <p:pic>
        <p:nvPicPr>
          <p:cNvPr id="5" name="Picture 4">
            <a:extLst>
              <a:ext uri="{FF2B5EF4-FFF2-40B4-BE49-F238E27FC236}">
                <a16:creationId xmlns:a16="http://schemas.microsoft.com/office/drawing/2014/main" id="{31F57667-5B5C-C44E-9A85-FBC105CFC39C}"/>
              </a:ext>
            </a:extLst>
          </p:cNvPr>
          <p:cNvPicPr>
            <a:picLocks noChangeAspect="1"/>
          </p:cNvPicPr>
          <p:nvPr/>
        </p:nvPicPr>
        <p:blipFill rotWithShape="1">
          <a:blip r:embed="rId2"/>
          <a:srcRect b="20095"/>
          <a:stretch/>
        </p:blipFill>
        <p:spPr>
          <a:xfrm>
            <a:off x="8617740" y="199523"/>
            <a:ext cx="3342663" cy="2383039"/>
          </a:xfrm>
          <a:prstGeom prst="rect">
            <a:avLst/>
          </a:prstGeom>
        </p:spPr>
      </p:pic>
      <p:sp>
        <p:nvSpPr>
          <p:cNvPr id="6" name="TextBox 5">
            <a:extLst>
              <a:ext uri="{FF2B5EF4-FFF2-40B4-BE49-F238E27FC236}">
                <a16:creationId xmlns:a16="http://schemas.microsoft.com/office/drawing/2014/main" id="{AA64BA84-E781-514E-A1B7-79D8D397C918}"/>
              </a:ext>
            </a:extLst>
          </p:cNvPr>
          <p:cNvSpPr txBox="1"/>
          <p:nvPr/>
        </p:nvSpPr>
        <p:spPr>
          <a:xfrm>
            <a:off x="8617740" y="2651423"/>
            <a:ext cx="3113589" cy="646331"/>
          </a:xfrm>
          <a:prstGeom prst="rect">
            <a:avLst/>
          </a:prstGeom>
          <a:noFill/>
        </p:spPr>
        <p:txBody>
          <a:bodyPr wrap="square" rtlCol="0">
            <a:spAutoFit/>
          </a:bodyPr>
          <a:lstStyle/>
          <a:p>
            <a:r>
              <a:rPr lang="en-US" dirty="0">
                <a:solidFill>
                  <a:schemeClr val="bg2">
                    <a:lumMod val="25000"/>
                  </a:schemeClr>
                </a:solidFill>
              </a:rPr>
              <a:t>The </a:t>
            </a:r>
            <a:r>
              <a:rPr lang="en-US" dirty="0" err="1">
                <a:solidFill>
                  <a:schemeClr val="bg2">
                    <a:lumMod val="25000"/>
                  </a:schemeClr>
                </a:solidFill>
              </a:rPr>
              <a:t>VoiceOver</a:t>
            </a:r>
            <a:r>
              <a:rPr lang="en-US" dirty="0">
                <a:solidFill>
                  <a:schemeClr val="bg2">
                    <a:lumMod val="25000"/>
                  </a:schemeClr>
                </a:solidFill>
              </a:rPr>
              <a:t> “rotor”: quickly find sections of the page</a:t>
            </a:r>
          </a:p>
        </p:txBody>
      </p:sp>
      <p:pic>
        <p:nvPicPr>
          <p:cNvPr id="7" name="Picture 6">
            <a:extLst>
              <a:ext uri="{FF2B5EF4-FFF2-40B4-BE49-F238E27FC236}">
                <a16:creationId xmlns:a16="http://schemas.microsoft.com/office/drawing/2014/main" id="{E137B072-412A-0047-A19D-0449A95073F3}"/>
              </a:ext>
            </a:extLst>
          </p:cNvPr>
          <p:cNvPicPr>
            <a:picLocks noChangeAspect="1"/>
          </p:cNvPicPr>
          <p:nvPr/>
        </p:nvPicPr>
        <p:blipFill rotWithShape="1">
          <a:blip r:embed="rId3"/>
          <a:srcRect r="3509"/>
          <a:stretch/>
        </p:blipFill>
        <p:spPr>
          <a:xfrm>
            <a:off x="8518886" y="3635927"/>
            <a:ext cx="3004329" cy="2856948"/>
          </a:xfrm>
          <a:prstGeom prst="rect">
            <a:avLst/>
          </a:prstGeom>
        </p:spPr>
      </p:pic>
    </p:spTree>
    <p:extLst>
      <p:ext uri="{BB962C8B-B14F-4D97-AF65-F5344CB8AC3E}">
        <p14:creationId xmlns:p14="http://schemas.microsoft.com/office/powerpoint/2010/main" val="28478251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B2E51-E5DC-A742-A0E2-2BB3468DA90C}"/>
              </a:ext>
            </a:extLst>
          </p:cNvPr>
          <p:cNvSpPr>
            <a:spLocks noGrp="1"/>
          </p:cNvSpPr>
          <p:nvPr>
            <p:ph type="title"/>
          </p:nvPr>
        </p:nvSpPr>
        <p:spPr/>
        <p:txBody>
          <a:bodyPr/>
          <a:lstStyle/>
          <a:p>
            <a:r>
              <a:rPr lang="en-US" dirty="0"/>
              <a:t>When semantic markup isn’t possible</a:t>
            </a:r>
          </a:p>
        </p:txBody>
      </p:sp>
      <p:sp>
        <p:nvSpPr>
          <p:cNvPr id="3" name="Content Placeholder 2">
            <a:extLst>
              <a:ext uri="{FF2B5EF4-FFF2-40B4-BE49-F238E27FC236}">
                <a16:creationId xmlns:a16="http://schemas.microsoft.com/office/drawing/2014/main" id="{74D29CD6-45F7-7B44-97B2-F7B6CD7A60AF}"/>
              </a:ext>
            </a:extLst>
          </p:cNvPr>
          <p:cNvSpPr>
            <a:spLocks noGrp="1"/>
          </p:cNvSpPr>
          <p:nvPr>
            <p:ph idx="1"/>
          </p:nvPr>
        </p:nvSpPr>
        <p:spPr>
          <a:xfrm>
            <a:off x="838200" y="1825625"/>
            <a:ext cx="8007836" cy="4351338"/>
          </a:xfrm>
        </p:spPr>
        <p:txBody>
          <a:bodyPr/>
          <a:lstStyle/>
          <a:p>
            <a:r>
              <a:rPr lang="en-US" dirty="0"/>
              <a:t>Custom HTML widgets require telling the browser how to use the widget</a:t>
            </a:r>
          </a:p>
          <a:p>
            <a:r>
              <a:rPr lang="en-US" dirty="0"/>
              <a:t>ARIA roles are special HTML attributes to identify how pieces interact</a:t>
            </a:r>
          </a:p>
          <a:p>
            <a:r>
              <a:rPr lang="en-US" dirty="0"/>
              <a:t>The spec is... complicated. Read it as you go.</a:t>
            </a:r>
          </a:p>
        </p:txBody>
      </p:sp>
      <p:sp>
        <p:nvSpPr>
          <p:cNvPr id="4" name="Rectangle 3">
            <a:extLst>
              <a:ext uri="{FF2B5EF4-FFF2-40B4-BE49-F238E27FC236}">
                <a16:creationId xmlns:a16="http://schemas.microsoft.com/office/drawing/2014/main" id="{152C5B58-0E91-1047-8CE6-984C5BCD8A52}"/>
              </a:ext>
            </a:extLst>
          </p:cNvPr>
          <p:cNvSpPr/>
          <p:nvPr/>
        </p:nvSpPr>
        <p:spPr>
          <a:xfrm>
            <a:off x="0" y="6488668"/>
            <a:ext cx="11397205" cy="369332"/>
          </a:xfrm>
          <a:prstGeom prst="rect">
            <a:avLst/>
          </a:prstGeom>
        </p:spPr>
        <p:txBody>
          <a:bodyPr wrap="square">
            <a:spAutoFit/>
          </a:bodyPr>
          <a:lstStyle/>
          <a:p>
            <a:r>
              <a:rPr lang="en-US" dirty="0"/>
              <a:t>[1] </a:t>
            </a:r>
            <a:r>
              <a:rPr lang="en-US" dirty="0">
                <a:hlinkClick r:id="rId2"/>
              </a:rPr>
              <a:t>https://www.accessibility-developer-guide.com/examples/widgets/autosuggest/</a:t>
            </a:r>
            <a:r>
              <a:rPr lang="en-US" dirty="0"/>
              <a:t> </a:t>
            </a:r>
          </a:p>
        </p:txBody>
      </p:sp>
      <p:pic>
        <p:nvPicPr>
          <p:cNvPr id="6" name="Picture 5">
            <a:extLst>
              <a:ext uri="{FF2B5EF4-FFF2-40B4-BE49-F238E27FC236}">
                <a16:creationId xmlns:a16="http://schemas.microsoft.com/office/drawing/2014/main" id="{7E57FAB9-548B-AB4C-BE96-D61E595EC4D1}"/>
              </a:ext>
            </a:extLst>
          </p:cNvPr>
          <p:cNvPicPr>
            <a:picLocks noChangeAspect="1"/>
          </p:cNvPicPr>
          <p:nvPr/>
        </p:nvPicPr>
        <p:blipFill>
          <a:blip r:embed="rId3"/>
          <a:stretch>
            <a:fillRect/>
          </a:stretch>
        </p:blipFill>
        <p:spPr>
          <a:xfrm>
            <a:off x="9611328" y="2123371"/>
            <a:ext cx="1866900" cy="1168400"/>
          </a:xfrm>
          <a:prstGeom prst="rect">
            <a:avLst/>
          </a:prstGeom>
        </p:spPr>
      </p:pic>
      <p:pic>
        <p:nvPicPr>
          <p:cNvPr id="8" name="Picture 7">
            <a:extLst>
              <a:ext uri="{FF2B5EF4-FFF2-40B4-BE49-F238E27FC236}">
                <a16:creationId xmlns:a16="http://schemas.microsoft.com/office/drawing/2014/main" id="{5CD65535-58B5-B14D-B0B9-B76B29CAFED5}"/>
              </a:ext>
            </a:extLst>
          </p:cNvPr>
          <p:cNvPicPr>
            <a:picLocks noChangeAspect="1"/>
          </p:cNvPicPr>
          <p:nvPr/>
        </p:nvPicPr>
        <p:blipFill>
          <a:blip r:embed="rId4"/>
          <a:stretch>
            <a:fillRect/>
          </a:stretch>
        </p:blipFill>
        <p:spPr>
          <a:xfrm>
            <a:off x="9019656" y="3603476"/>
            <a:ext cx="2632192" cy="2088587"/>
          </a:xfrm>
          <a:prstGeom prst="rect">
            <a:avLst/>
          </a:prstGeom>
        </p:spPr>
      </p:pic>
    </p:spTree>
    <p:extLst>
      <p:ext uri="{BB962C8B-B14F-4D97-AF65-F5344CB8AC3E}">
        <p14:creationId xmlns:p14="http://schemas.microsoft.com/office/powerpoint/2010/main" val="776760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BFD7-EF56-AD49-B1C3-6DA60685AB9A}"/>
              </a:ext>
            </a:extLst>
          </p:cNvPr>
          <p:cNvSpPr>
            <a:spLocks noGrp="1"/>
          </p:cNvSpPr>
          <p:nvPr>
            <p:ph type="title"/>
          </p:nvPr>
        </p:nvSpPr>
        <p:spPr/>
        <p:txBody>
          <a:bodyPr/>
          <a:lstStyle/>
          <a:p>
            <a:r>
              <a:rPr lang="en-US" dirty="0"/>
              <a:t>Beyond visualization</a:t>
            </a:r>
          </a:p>
        </p:txBody>
      </p:sp>
      <p:sp>
        <p:nvSpPr>
          <p:cNvPr id="3" name="Content Placeholder 2">
            <a:extLst>
              <a:ext uri="{FF2B5EF4-FFF2-40B4-BE49-F238E27FC236}">
                <a16:creationId xmlns:a16="http://schemas.microsoft.com/office/drawing/2014/main" id="{968C4571-0D35-D346-871D-6A852B63E8CC}"/>
              </a:ext>
            </a:extLst>
          </p:cNvPr>
          <p:cNvSpPr>
            <a:spLocks noGrp="1"/>
          </p:cNvSpPr>
          <p:nvPr>
            <p:ph idx="1"/>
          </p:nvPr>
        </p:nvSpPr>
        <p:spPr/>
        <p:txBody>
          <a:bodyPr/>
          <a:lstStyle/>
          <a:p>
            <a:r>
              <a:rPr lang="en-US" dirty="0"/>
              <a:t>Sonification (turning patterns into music)</a:t>
            </a:r>
          </a:p>
          <a:p>
            <a:pPr lvl="1"/>
            <a:r>
              <a:rPr lang="en-US" dirty="0">
                <a:hlinkClick r:id="rId2"/>
              </a:rPr>
              <a:t>https://www.youtube.com/watch?v=3EXvR1shVFQ</a:t>
            </a:r>
            <a:endParaRPr lang="en-US" dirty="0"/>
          </a:p>
          <a:p>
            <a:r>
              <a:rPr lang="en-US" dirty="0" err="1">
                <a:solidFill>
                  <a:schemeClr val="accent2">
                    <a:lumMod val="75000"/>
                  </a:schemeClr>
                </a:solidFill>
              </a:rPr>
              <a:t>WebPlotDigitizer</a:t>
            </a:r>
            <a:r>
              <a:rPr lang="en-US" dirty="0"/>
              <a:t>: Extract datapoints by tracing a figure (*)</a:t>
            </a:r>
          </a:p>
          <a:p>
            <a:pPr lvl="1"/>
            <a:r>
              <a:rPr lang="en-US" dirty="0">
                <a:hlinkClick r:id="rId3"/>
              </a:rPr>
              <a:t>https://apps.automeris.io/wpd/</a:t>
            </a:r>
            <a:r>
              <a:rPr lang="en-US" dirty="0"/>
              <a:t> </a:t>
            </a:r>
          </a:p>
          <a:p>
            <a:r>
              <a:rPr lang="en-US" dirty="0"/>
              <a:t>Show the data!</a:t>
            </a:r>
          </a:p>
          <a:p>
            <a:pPr lvl="1"/>
            <a:r>
              <a:rPr lang="en-US" dirty="0"/>
              <a:t>Tabula: Extract data from tables: </a:t>
            </a:r>
            <a:r>
              <a:rPr lang="en-US" dirty="0">
                <a:hlinkClick r:id="rId4"/>
              </a:rPr>
              <a:t>https://tabula.technology/</a:t>
            </a:r>
            <a:r>
              <a:rPr lang="en-US" dirty="0"/>
              <a:t> </a:t>
            </a:r>
          </a:p>
          <a:p>
            <a:pPr lvl="1"/>
            <a:r>
              <a:rPr lang="en-US" dirty="0"/>
              <a:t>Supplemental files / data repositories</a:t>
            </a:r>
          </a:p>
        </p:txBody>
      </p:sp>
      <p:sp>
        <p:nvSpPr>
          <p:cNvPr id="4" name="TextBox 3">
            <a:extLst>
              <a:ext uri="{FF2B5EF4-FFF2-40B4-BE49-F238E27FC236}">
                <a16:creationId xmlns:a16="http://schemas.microsoft.com/office/drawing/2014/main" id="{57258001-8DEC-1547-98AC-C3C7F8FEC0DC}"/>
              </a:ext>
            </a:extLst>
          </p:cNvPr>
          <p:cNvSpPr txBox="1"/>
          <p:nvPr/>
        </p:nvSpPr>
        <p:spPr>
          <a:xfrm>
            <a:off x="3253335" y="6492875"/>
            <a:ext cx="8938665" cy="307777"/>
          </a:xfrm>
          <a:prstGeom prst="rect">
            <a:avLst/>
          </a:prstGeom>
          <a:noFill/>
        </p:spPr>
        <p:txBody>
          <a:bodyPr wrap="none" rtlCol="0">
            <a:spAutoFit/>
          </a:bodyPr>
          <a:lstStyle/>
          <a:p>
            <a:r>
              <a:rPr lang="en-US" sz="1400" dirty="0">
                <a:solidFill>
                  <a:schemeClr val="bg1">
                    <a:lumMod val="50000"/>
                  </a:schemeClr>
                </a:solidFill>
              </a:rPr>
              <a:t>(*) Some authors get </a:t>
            </a:r>
            <a:r>
              <a:rPr lang="en-US" sz="1400" i="1" dirty="0">
                <a:solidFill>
                  <a:schemeClr val="bg1">
                    <a:lumMod val="50000"/>
                  </a:schemeClr>
                </a:solidFill>
              </a:rPr>
              <a:t>really</a:t>
            </a:r>
            <a:r>
              <a:rPr lang="en-US" sz="1400" dirty="0">
                <a:solidFill>
                  <a:schemeClr val="bg1">
                    <a:lumMod val="50000"/>
                  </a:schemeClr>
                </a:solidFill>
              </a:rPr>
              <a:t> mad when you access raw data this way, even just to check the results in that paper.</a:t>
            </a:r>
          </a:p>
        </p:txBody>
      </p:sp>
    </p:spTree>
    <p:extLst>
      <p:ext uri="{BB962C8B-B14F-4D97-AF65-F5344CB8AC3E}">
        <p14:creationId xmlns:p14="http://schemas.microsoft.com/office/powerpoint/2010/main" val="26268932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4232D-ECB5-3B4B-9FCE-318D30C491C1}"/>
              </a:ext>
            </a:extLst>
          </p:cNvPr>
          <p:cNvSpPr>
            <a:spLocks noGrp="1"/>
          </p:cNvSpPr>
          <p:nvPr>
            <p:ph type="title"/>
          </p:nvPr>
        </p:nvSpPr>
        <p:spPr/>
        <p:txBody>
          <a:bodyPr/>
          <a:lstStyle/>
          <a:p>
            <a:r>
              <a:rPr lang="en-US" dirty="0"/>
              <a:t>Automated checkers</a:t>
            </a:r>
          </a:p>
        </p:txBody>
      </p:sp>
      <p:sp>
        <p:nvSpPr>
          <p:cNvPr id="3" name="Content Placeholder 2">
            <a:extLst>
              <a:ext uri="{FF2B5EF4-FFF2-40B4-BE49-F238E27FC236}">
                <a16:creationId xmlns:a16="http://schemas.microsoft.com/office/drawing/2014/main" id="{B0008688-0107-A740-B138-AA99E287A6DC}"/>
              </a:ext>
            </a:extLst>
          </p:cNvPr>
          <p:cNvSpPr>
            <a:spLocks noGrp="1"/>
          </p:cNvSpPr>
          <p:nvPr>
            <p:ph idx="1"/>
          </p:nvPr>
        </p:nvSpPr>
        <p:spPr>
          <a:xfrm>
            <a:off x="81281" y="1825625"/>
            <a:ext cx="6996642" cy="4351338"/>
          </a:xfrm>
        </p:spPr>
        <p:txBody>
          <a:bodyPr>
            <a:normAutofit fontScale="92500" lnSpcReduction="10000"/>
          </a:bodyPr>
          <a:lstStyle/>
          <a:p>
            <a:r>
              <a:rPr lang="en-US" dirty="0"/>
              <a:t>Browser based tools to check website</a:t>
            </a:r>
          </a:p>
          <a:p>
            <a:pPr lvl="1"/>
            <a:r>
              <a:rPr lang="en-US" dirty="0"/>
              <a:t>Chrome extension: </a:t>
            </a:r>
            <a:r>
              <a:rPr lang="en-US" sz="1700" dirty="0">
                <a:hlinkClick r:id="rId2"/>
              </a:rPr>
              <a:t>https://wave.webaim.org/</a:t>
            </a:r>
            <a:endParaRPr lang="en-US" sz="1700" dirty="0"/>
          </a:p>
          <a:p>
            <a:pPr lvl="1"/>
            <a:r>
              <a:rPr lang="en-US" dirty="0"/>
              <a:t>Did well in UK test: </a:t>
            </a:r>
            <a:r>
              <a:rPr lang="en-US" sz="1700" dirty="0">
                <a:hlinkClick r:id="rId3"/>
              </a:rPr>
              <a:t>https://tenon.io/</a:t>
            </a:r>
            <a:r>
              <a:rPr lang="en-US" sz="1700" dirty="0"/>
              <a:t> </a:t>
            </a:r>
          </a:p>
          <a:p>
            <a:pPr lvl="1"/>
            <a:r>
              <a:rPr lang="en-US" dirty="0"/>
              <a:t>Built into Google Chrome: </a:t>
            </a:r>
            <a:r>
              <a:rPr lang="en-US" sz="1700" dirty="0">
                <a:hlinkClick r:id="rId4"/>
              </a:rPr>
              <a:t>https://developers.google.com/web/tools/lighthouse</a:t>
            </a:r>
            <a:r>
              <a:rPr lang="en-US" sz="1700" dirty="0"/>
              <a:t> </a:t>
            </a:r>
          </a:p>
          <a:p>
            <a:r>
              <a:rPr lang="en-US" dirty="0"/>
              <a:t>Automated tools that integrate into CI</a:t>
            </a:r>
          </a:p>
          <a:p>
            <a:pPr lvl="1"/>
            <a:r>
              <a:rPr lang="en-US" sz="1700" dirty="0">
                <a:hlinkClick r:id="rId5"/>
              </a:rPr>
              <a:t>https://github.com/dequelabs/axe-core</a:t>
            </a:r>
            <a:r>
              <a:rPr lang="en-US" sz="1700" dirty="0"/>
              <a:t> </a:t>
            </a:r>
          </a:p>
          <a:p>
            <a:pPr lvl="1"/>
            <a:r>
              <a:rPr lang="en-US" sz="1700" dirty="0">
                <a:hlinkClick r:id="rId6"/>
              </a:rPr>
              <a:t>https://www.npmjs.com/package/vue-axe</a:t>
            </a:r>
            <a:r>
              <a:rPr lang="en-US" sz="1700" dirty="0"/>
              <a:t> </a:t>
            </a:r>
          </a:p>
          <a:p>
            <a:r>
              <a:rPr lang="en-US" dirty="0"/>
              <a:t>Not a substitute for human testing. Tend to emphasize what can be easily measurable</a:t>
            </a:r>
          </a:p>
          <a:p>
            <a:pPr lvl="1"/>
            <a:r>
              <a:rPr lang="en-US" dirty="0"/>
              <a:t>UK study: best tools found ~38% of barriers [1]</a:t>
            </a:r>
          </a:p>
          <a:p>
            <a:pPr lvl="1"/>
            <a:r>
              <a:rPr lang="en-US" dirty="0"/>
              <a:t>Missing one big problem can break everything</a:t>
            </a:r>
          </a:p>
          <a:p>
            <a:pPr lvl="1"/>
            <a:endParaRPr lang="en-US" dirty="0"/>
          </a:p>
        </p:txBody>
      </p:sp>
      <p:pic>
        <p:nvPicPr>
          <p:cNvPr id="6" name="Picture 5">
            <a:extLst>
              <a:ext uri="{FF2B5EF4-FFF2-40B4-BE49-F238E27FC236}">
                <a16:creationId xmlns:a16="http://schemas.microsoft.com/office/drawing/2014/main" id="{2B0253BA-DE82-1547-B65B-C70E5C855364}"/>
              </a:ext>
            </a:extLst>
          </p:cNvPr>
          <p:cNvPicPr>
            <a:picLocks noChangeAspect="1"/>
          </p:cNvPicPr>
          <p:nvPr/>
        </p:nvPicPr>
        <p:blipFill rotWithShape="1">
          <a:blip r:embed="rId7"/>
          <a:srcRect l="2256" r="1589"/>
          <a:stretch/>
        </p:blipFill>
        <p:spPr>
          <a:xfrm>
            <a:off x="7274560" y="0"/>
            <a:ext cx="4917440" cy="6858000"/>
          </a:xfrm>
          <a:prstGeom prst="rect">
            <a:avLst/>
          </a:prstGeom>
        </p:spPr>
      </p:pic>
      <p:sp>
        <p:nvSpPr>
          <p:cNvPr id="8" name="Rectangle 7">
            <a:extLst>
              <a:ext uri="{FF2B5EF4-FFF2-40B4-BE49-F238E27FC236}">
                <a16:creationId xmlns:a16="http://schemas.microsoft.com/office/drawing/2014/main" id="{2E061340-EFE7-0D40-8A9B-156F0B7467E7}"/>
              </a:ext>
            </a:extLst>
          </p:cNvPr>
          <p:cNvSpPr/>
          <p:nvPr/>
        </p:nvSpPr>
        <p:spPr>
          <a:xfrm>
            <a:off x="-17780" y="6488668"/>
            <a:ext cx="7640320" cy="369332"/>
          </a:xfrm>
          <a:prstGeom prst="rect">
            <a:avLst/>
          </a:prstGeom>
        </p:spPr>
        <p:txBody>
          <a:bodyPr wrap="square">
            <a:spAutoFit/>
          </a:bodyPr>
          <a:lstStyle/>
          <a:p>
            <a:r>
              <a:rPr lang="en-US" dirty="0"/>
              <a:t>[1] </a:t>
            </a:r>
            <a:r>
              <a:rPr lang="en-US" dirty="0">
                <a:hlinkClick r:id="rId8"/>
              </a:rPr>
              <a:t>https://alphagov.github.io/accessibility-tool-audit/test-cases.html</a:t>
            </a:r>
            <a:r>
              <a:rPr lang="en-US" dirty="0"/>
              <a:t> </a:t>
            </a:r>
          </a:p>
        </p:txBody>
      </p:sp>
      <p:grpSp>
        <p:nvGrpSpPr>
          <p:cNvPr id="10" name="Group 9">
            <a:extLst>
              <a:ext uri="{FF2B5EF4-FFF2-40B4-BE49-F238E27FC236}">
                <a16:creationId xmlns:a16="http://schemas.microsoft.com/office/drawing/2014/main" id="{3EE239B8-2B17-C745-AAB4-5E764B6BFF40}"/>
              </a:ext>
            </a:extLst>
          </p:cNvPr>
          <p:cNvGrpSpPr/>
          <p:nvPr/>
        </p:nvGrpSpPr>
        <p:grpSpPr>
          <a:xfrm>
            <a:off x="7714772" y="1743518"/>
            <a:ext cx="4477227" cy="4145355"/>
            <a:chOff x="7714772" y="1743518"/>
            <a:chExt cx="4477227" cy="4145355"/>
          </a:xfrm>
        </p:grpSpPr>
        <p:pic>
          <p:nvPicPr>
            <p:cNvPr id="5" name="Picture 4">
              <a:extLst>
                <a:ext uri="{FF2B5EF4-FFF2-40B4-BE49-F238E27FC236}">
                  <a16:creationId xmlns:a16="http://schemas.microsoft.com/office/drawing/2014/main" id="{78933357-EB4F-7F40-A009-36CEAB5007D8}"/>
                </a:ext>
              </a:extLst>
            </p:cNvPr>
            <p:cNvPicPr>
              <a:picLocks noChangeAspect="1"/>
            </p:cNvPicPr>
            <p:nvPr/>
          </p:nvPicPr>
          <p:blipFill>
            <a:blip r:embed="rId9"/>
            <a:stretch>
              <a:fillRect/>
            </a:stretch>
          </p:blipFill>
          <p:spPr>
            <a:xfrm>
              <a:off x="7714772" y="1743518"/>
              <a:ext cx="4477227" cy="3176229"/>
            </a:xfrm>
            <a:prstGeom prst="rect">
              <a:avLst/>
            </a:prstGeom>
            <a:ln>
              <a:solidFill>
                <a:schemeClr val="tx1"/>
              </a:solidFill>
            </a:ln>
          </p:spPr>
        </p:pic>
        <p:pic>
          <p:nvPicPr>
            <p:cNvPr id="9" name="Picture 8">
              <a:extLst>
                <a:ext uri="{FF2B5EF4-FFF2-40B4-BE49-F238E27FC236}">
                  <a16:creationId xmlns:a16="http://schemas.microsoft.com/office/drawing/2014/main" id="{E2D84A69-E6B6-284C-8724-2A63751550E7}"/>
                </a:ext>
              </a:extLst>
            </p:cNvPr>
            <p:cNvPicPr>
              <a:picLocks noChangeAspect="1"/>
            </p:cNvPicPr>
            <p:nvPr/>
          </p:nvPicPr>
          <p:blipFill>
            <a:blip r:embed="rId10"/>
            <a:stretch>
              <a:fillRect/>
            </a:stretch>
          </p:blipFill>
          <p:spPr>
            <a:xfrm>
              <a:off x="8285480" y="5050673"/>
              <a:ext cx="2895600" cy="838200"/>
            </a:xfrm>
            <a:prstGeom prst="rect">
              <a:avLst/>
            </a:prstGeom>
          </p:spPr>
        </p:pic>
      </p:grpSp>
    </p:spTree>
    <p:extLst>
      <p:ext uri="{BB962C8B-B14F-4D97-AF65-F5344CB8AC3E}">
        <p14:creationId xmlns:p14="http://schemas.microsoft.com/office/powerpoint/2010/main" val="1118232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83C24-2D7B-194C-82DD-EB9ADBC5E126}"/>
              </a:ext>
            </a:extLst>
          </p:cNvPr>
          <p:cNvSpPr>
            <a:spLocks noGrp="1"/>
          </p:cNvSpPr>
          <p:nvPr>
            <p:ph type="title"/>
          </p:nvPr>
        </p:nvSpPr>
        <p:spPr/>
        <p:txBody>
          <a:bodyPr/>
          <a:lstStyle/>
          <a:p>
            <a:r>
              <a:rPr lang="en-US" dirty="0"/>
              <a:t>Some good examples</a:t>
            </a:r>
          </a:p>
        </p:txBody>
      </p:sp>
      <p:sp>
        <p:nvSpPr>
          <p:cNvPr id="3" name="Content Placeholder 2">
            <a:extLst>
              <a:ext uri="{FF2B5EF4-FFF2-40B4-BE49-F238E27FC236}">
                <a16:creationId xmlns:a16="http://schemas.microsoft.com/office/drawing/2014/main" id="{D85FAA05-06A7-9449-99DB-30975CBBE234}"/>
              </a:ext>
            </a:extLst>
          </p:cNvPr>
          <p:cNvSpPr>
            <a:spLocks noGrp="1"/>
          </p:cNvSpPr>
          <p:nvPr>
            <p:ph idx="1"/>
          </p:nvPr>
        </p:nvSpPr>
        <p:spPr/>
        <p:txBody>
          <a:bodyPr/>
          <a:lstStyle/>
          <a:p>
            <a:r>
              <a:rPr lang="en-US" dirty="0"/>
              <a:t>Places that have a stake in compliance</a:t>
            </a:r>
          </a:p>
          <a:p>
            <a:pPr lvl="1"/>
            <a:r>
              <a:rPr lang="en-US" dirty="0"/>
              <a:t>Federal Agencies: </a:t>
            </a:r>
            <a:r>
              <a:rPr lang="en-US" dirty="0">
                <a:hlinkClick r:id="rId2"/>
              </a:rPr>
              <a:t>https://18f.gsa.gov/</a:t>
            </a:r>
            <a:r>
              <a:rPr lang="en-US" dirty="0"/>
              <a:t> </a:t>
            </a:r>
          </a:p>
          <a:p>
            <a:pPr lvl="1"/>
            <a:r>
              <a:rPr lang="en-US" dirty="0"/>
              <a:t>Banks and Airlines (operate in many jurisdictions, lots of $$: lawsuit targets)</a:t>
            </a:r>
          </a:p>
          <a:p>
            <a:pPr lvl="2"/>
            <a:r>
              <a:rPr lang="en-US" dirty="0">
                <a:hlinkClick r:id="rId3"/>
              </a:rPr>
              <a:t>https://www.delta.com/</a:t>
            </a:r>
            <a:r>
              <a:rPr lang="en-US" dirty="0"/>
              <a:t> </a:t>
            </a:r>
          </a:p>
          <a:p>
            <a:pPr lvl="2"/>
            <a:r>
              <a:rPr lang="en-US" dirty="0">
                <a:hlinkClick r:id="rId4"/>
              </a:rPr>
              <a:t>https://www.chase.com/</a:t>
            </a:r>
            <a:r>
              <a:rPr lang="en-US" dirty="0"/>
              <a:t> </a:t>
            </a:r>
          </a:p>
          <a:p>
            <a:r>
              <a:rPr lang="en-US" dirty="0"/>
              <a:t>Advocacy organizations: lead by example</a:t>
            </a:r>
          </a:p>
          <a:p>
            <a:pPr lvl="1"/>
            <a:r>
              <a:rPr lang="en-US" dirty="0">
                <a:hlinkClick r:id="rId5"/>
              </a:rPr>
              <a:t>https://globalaccessibilityawarenessday.org/#site-content</a:t>
            </a:r>
            <a:r>
              <a:rPr lang="en-US" dirty="0"/>
              <a:t> </a:t>
            </a:r>
          </a:p>
        </p:txBody>
      </p:sp>
    </p:spTree>
    <p:extLst>
      <p:ext uri="{BB962C8B-B14F-4D97-AF65-F5344CB8AC3E}">
        <p14:creationId xmlns:p14="http://schemas.microsoft.com/office/powerpoint/2010/main" val="28969648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B035F-5290-DB4A-901A-293A67A8C095}"/>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F179A351-F6FF-3740-8AF1-F4D0AAAC49D9}"/>
              </a:ext>
            </a:extLst>
          </p:cNvPr>
          <p:cNvSpPr>
            <a:spLocks noGrp="1"/>
          </p:cNvSpPr>
          <p:nvPr>
            <p:ph idx="1"/>
          </p:nvPr>
        </p:nvSpPr>
        <p:spPr/>
        <p:txBody>
          <a:bodyPr/>
          <a:lstStyle/>
          <a:p>
            <a:r>
              <a:rPr lang="en-US" dirty="0"/>
              <a:t>“Practical Hands-on accessibility”- good intro video! </a:t>
            </a:r>
            <a:r>
              <a:rPr lang="en-US" dirty="0">
                <a:hlinkClick r:id="rId2"/>
              </a:rPr>
              <a:t>https://www.youtube.com/watch?v=_B1o6DyLCVY</a:t>
            </a:r>
            <a:r>
              <a:rPr lang="en-US" dirty="0"/>
              <a:t> </a:t>
            </a:r>
          </a:p>
          <a:p>
            <a:r>
              <a:rPr lang="en-US" dirty="0"/>
              <a:t>Helpful communities</a:t>
            </a:r>
          </a:p>
          <a:p>
            <a:pPr lvl="1"/>
            <a:r>
              <a:rPr lang="en-US" dirty="0">
                <a:hlinkClick r:id="rId3"/>
              </a:rPr>
              <a:t>https://globalaccessibilityawarenessday.org/</a:t>
            </a:r>
            <a:r>
              <a:rPr lang="en-US" dirty="0"/>
              <a:t> </a:t>
            </a:r>
          </a:p>
          <a:p>
            <a:pPr lvl="1"/>
            <a:r>
              <a:rPr lang="en-US" dirty="0">
                <a:hlinkClick r:id="rId4"/>
              </a:rPr>
              <a:t>https://www.section508.gov/create/software-websites</a:t>
            </a:r>
            <a:r>
              <a:rPr lang="en-US" dirty="0"/>
              <a:t> </a:t>
            </a:r>
          </a:p>
          <a:p>
            <a:pPr lvl="1"/>
            <a:r>
              <a:rPr lang="en-US" dirty="0"/>
              <a:t>GSA Guide: </a:t>
            </a:r>
            <a:r>
              <a:rPr lang="en-US" dirty="0">
                <a:hlinkClick r:id="rId5"/>
              </a:rPr>
              <a:t>https://accessibility.18f.gov/</a:t>
            </a:r>
            <a:r>
              <a:rPr lang="en-US" dirty="0"/>
              <a:t> </a:t>
            </a:r>
          </a:p>
          <a:p>
            <a:pPr lvl="1"/>
            <a:r>
              <a:rPr lang="en-US" dirty="0"/>
              <a:t>The “no mouse” challenge: </a:t>
            </a:r>
            <a:r>
              <a:rPr lang="en-US" dirty="0">
                <a:hlinkClick r:id="rId6"/>
              </a:rPr>
              <a:t>http://nomouse.org/</a:t>
            </a:r>
            <a:r>
              <a:rPr lang="en-US" dirty="0"/>
              <a:t> </a:t>
            </a:r>
          </a:p>
          <a:p>
            <a:r>
              <a:rPr lang="en-US" dirty="0"/>
              <a:t>Standards and guidelines</a:t>
            </a:r>
          </a:p>
          <a:p>
            <a:pPr lvl="1"/>
            <a:r>
              <a:rPr lang="en-US" dirty="0"/>
              <a:t>WCAG: </a:t>
            </a:r>
            <a:r>
              <a:rPr lang="en-US" sz="2000" dirty="0">
                <a:hlinkClick r:id="rId7"/>
              </a:rPr>
              <a:t>https://www.w3.org/TR/UNDERSTANDING-WCAG20/intro.html</a:t>
            </a:r>
            <a:r>
              <a:rPr lang="en-US" dirty="0"/>
              <a:t> </a:t>
            </a:r>
          </a:p>
          <a:p>
            <a:pPr lvl="1"/>
            <a:r>
              <a:rPr lang="en-US" dirty="0"/>
              <a:t>WAI-ARIA: </a:t>
            </a:r>
            <a:r>
              <a:rPr lang="en-US" sz="2000" dirty="0">
                <a:hlinkClick r:id="rId8"/>
              </a:rPr>
              <a:t>https://www.w3.org/WAI/standards-guidelines/aria/</a:t>
            </a:r>
            <a:r>
              <a:rPr lang="en-US" sz="2000" dirty="0"/>
              <a:t> </a:t>
            </a:r>
          </a:p>
        </p:txBody>
      </p:sp>
    </p:spTree>
    <p:extLst>
      <p:ext uri="{BB962C8B-B14F-4D97-AF65-F5344CB8AC3E}">
        <p14:creationId xmlns:p14="http://schemas.microsoft.com/office/powerpoint/2010/main" val="15772088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D9D0ED-D828-D647-84C4-F0AAEE971482}"/>
              </a:ext>
            </a:extLst>
          </p:cNvPr>
          <p:cNvSpPr>
            <a:spLocks noGrp="1"/>
          </p:cNvSpPr>
          <p:nvPr>
            <p:ph type="title"/>
          </p:nvPr>
        </p:nvSpPr>
        <p:spPr/>
        <p:txBody>
          <a:bodyPr/>
          <a:lstStyle/>
          <a:p>
            <a:r>
              <a:rPr lang="en-US" dirty="0"/>
              <a:t>Sometimes, you just want </a:t>
            </a:r>
            <a:r>
              <a:rPr lang="en-US" dirty="0">
                <a:solidFill>
                  <a:srgbClr val="FFC000"/>
                </a:solidFill>
              </a:rPr>
              <a:t>data</a:t>
            </a:r>
          </a:p>
        </p:txBody>
      </p:sp>
      <p:sp>
        <p:nvSpPr>
          <p:cNvPr id="5" name="Text Placeholder 4">
            <a:extLst>
              <a:ext uri="{FF2B5EF4-FFF2-40B4-BE49-F238E27FC236}">
                <a16:creationId xmlns:a16="http://schemas.microsoft.com/office/drawing/2014/main" id="{FD91FD30-0018-6A41-BA1F-29E7C453E2FA}"/>
              </a:ext>
            </a:extLst>
          </p:cNvPr>
          <p:cNvSpPr>
            <a:spLocks noGrp="1"/>
          </p:cNvSpPr>
          <p:nvPr>
            <p:ph type="body" idx="1"/>
          </p:nvPr>
        </p:nvSpPr>
        <p:spPr/>
        <p:txBody>
          <a:bodyPr/>
          <a:lstStyle/>
          <a:p>
            <a:r>
              <a:rPr lang="en-US" dirty="0"/>
              <a:t>Don’t lock people into a single preferred user interface</a:t>
            </a:r>
          </a:p>
        </p:txBody>
      </p:sp>
    </p:spTree>
    <p:extLst>
      <p:ext uri="{BB962C8B-B14F-4D97-AF65-F5344CB8AC3E}">
        <p14:creationId xmlns:p14="http://schemas.microsoft.com/office/powerpoint/2010/main" val="34996677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82677C-7D92-CA4D-B20F-53D2160FEBE4}"/>
              </a:ext>
            </a:extLst>
          </p:cNvPr>
          <p:cNvSpPr>
            <a:spLocks noGrp="1"/>
          </p:cNvSpPr>
          <p:nvPr>
            <p:ph type="title"/>
          </p:nvPr>
        </p:nvSpPr>
        <p:spPr/>
        <p:txBody>
          <a:bodyPr/>
          <a:lstStyle/>
          <a:p>
            <a:r>
              <a:rPr lang="en-US" dirty="0"/>
              <a:t>Claims and evidence</a:t>
            </a:r>
          </a:p>
        </p:txBody>
      </p:sp>
      <p:sp>
        <p:nvSpPr>
          <p:cNvPr id="8" name="Content Placeholder 7">
            <a:extLst>
              <a:ext uri="{FF2B5EF4-FFF2-40B4-BE49-F238E27FC236}">
                <a16:creationId xmlns:a16="http://schemas.microsoft.com/office/drawing/2014/main" id="{1EFACD3B-05AB-DE4E-8F46-B885648FD95F}"/>
              </a:ext>
            </a:extLst>
          </p:cNvPr>
          <p:cNvSpPr>
            <a:spLocks noGrp="1"/>
          </p:cNvSpPr>
          <p:nvPr>
            <p:ph sz="half" idx="1"/>
          </p:nvPr>
        </p:nvSpPr>
        <p:spPr/>
        <p:txBody>
          <a:bodyPr/>
          <a:lstStyle/>
          <a:p>
            <a:r>
              <a:rPr lang="en-US" dirty="0"/>
              <a:t>Papers have long incorporated claims and evidence together</a:t>
            </a:r>
          </a:p>
          <a:p>
            <a:r>
              <a:rPr lang="en-US" dirty="0"/>
              <a:t>As methods become more complex, it is hard to follow up just from figures</a:t>
            </a:r>
          </a:p>
          <a:p>
            <a:pPr lvl="1"/>
            <a:r>
              <a:rPr lang="en-US" dirty="0"/>
              <a:t>Access to the raw data is needed</a:t>
            </a:r>
          </a:p>
        </p:txBody>
      </p:sp>
      <p:sp>
        <p:nvSpPr>
          <p:cNvPr id="6" name="Rectangle 5">
            <a:extLst>
              <a:ext uri="{FF2B5EF4-FFF2-40B4-BE49-F238E27FC236}">
                <a16:creationId xmlns:a16="http://schemas.microsoft.com/office/drawing/2014/main" id="{DACD2085-954A-4D4A-A32C-F30D268D1F66}"/>
              </a:ext>
            </a:extLst>
          </p:cNvPr>
          <p:cNvSpPr/>
          <p:nvPr/>
        </p:nvSpPr>
        <p:spPr>
          <a:xfrm>
            <a:off x="7753082" y="6488668"/>
            <a:ext cx="4533363" cy="369332"/>
          </a:xfrm>
          <a:prstGeom prst="rect">
            <a:avLst/>
          </a:prstGeom>
        </p:spPr>
        <p:txBody>
          <a:bodyPr wrap="square">
            <a:spAutoFit/>
          </a:bodyPr>
          <a:lstStyle/>
          <a:p>
            <a:r>
              <a:rPr lang="en-US" dirty="0">
                <a:hlinkClick r:id="rId2"/>
              </a:rPr>
              <a:t>Edward Tufte, Beautiful Evidence</a:t>
            </a:r>
            <a:r>
              <a:rPr lang="en-US" dirty="0"/>
              <a:t> (2006)</a:t>
            </a:r>
          </a:p>
        </p:txBody>
      </p:sp>
      <p:pic>
        <p:nvPicPr>
          <p:cNvPr id="5122" name="Picture 2">
            <a:extLst>
              <a:ext uri="{FF2B5EF4-FFF2-40B4-BE49-F238E27FC236}">
                <a16:creationId xmlns:a16="http://schemas.microsoft.com/office/drawing/2014/main" id="{950E42D6-64A4-4647-9A76-EE7DB117A277}"/>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019800" y="1672687"/>
            <a:ext cx="6047704" cy="4073800"/>
          </a:xfrm>
          <a:custGeom>
            <a:avLst/>
            <a:gdLst>
              <a:gd name="connsiteX0" fmla="*/ 0 w 6047704"/>
              <a:gd name="connsiteY0" fmla="*/ 0 h 4073800"/>
              <a:gd name="connsiteX1" fmla="*/ 489314 w 6047704"/>
              <a:gd name="connsiteY1" fmla="*/ 0 h 4073800"/>
              <a:gd name="connsiteX2" fmla="*/ 857674 w 6047704"/>
              <a:gd name="connsiteY2" fmla="*/ 0 h 4073800"/>
              <a:gd name="connsiteX3" fmla="*/ 1528420 w 6047704"/>
              <a:gd name="connsiteY3" fmla="*/ 0 h 4073800"/>
              <a:gd name="connsiteX4" fmla="*/ 2017734 w 6047704"/>
              <a:gd name="connsiteY4" fmla="*/ 0 h 4073800"/>
              <a:gd name="connsiteX5" fmla="*/ 2507048 w 6047704"/>
              <a:gd name="connsiteY5" fmla="*/ 0 h 4073800"/>
              <a:gd name="connsiteX6" fmla="*/ 3177794 w 6047704"/>
              <a:gd name="connsiteY6" fmla="*/ 0 h 4073800"/>
              <a:gd name="connsiteX7" fmla="*/ 3606631 w 6047704"/>
              <a:gd name="connsiteY7" fmla="*/ 0 h 4073800"/>
              <a:gd name="connsiteX8" fmla="*/ 4277376 w 6047704"/>
              <a:gd name="connsiteY8" fmla="*/ 0 h 4073800"/>
              <a:gd name="connsiteX9" fmla="*/ 4948121 w 6047704"/>
              <a:gd name="connsiteY9" fmla="*/ 0 h 4073800"/>
              <a:gd name="connsiteX10" fmla="*/ 5497913 w 6047704"/>
              <a:gd name="connsiteY10" fmla="*/ 0 h 4073800"/>
              <a:gd name="connsiteX11" fmla="*/ 6047704 w 6047704"/>
              <a:gd name="connsiteY11" fmla="*/ 0 h 4073800"/>
              <a:gd name="connsiteX12" fmla="*/ 6047704 w 6047704"/>
              <a:gd name="connsiteY12" fmla="*/ 541233 h 4073800"/>
              <a:gd name="connsiteX13" fmla="*/ 6047704 w 6047704"/>
              <a:gd name="connsiteY13" fmla="*/ 1000991 h 4073800"/>
              <a:gd name="connsiteX14" fmla="*/ 6047704 w 6047704"/>
              <a:gd name="connsiteY14" fmla="*/ 1582962 h 4073800"/>
              <a:gd name="connsiteX15" fmla="*/ 6047704 w 6047704"/>
              <a:gd name="connsiteY15" fmla="*/ 2164934 h 4073800"/>
              <a:gd name="connsiteX16" fmla="*/ 6047704 w 6047704"/>
              <a:gd name="connsiteY16" fmla="*/ 2746905 h 4073800"/>
              <a:gd name="connsiteX17" fmla="*/ 6047704 w 6047704"/>
              <a:gd name="connsiteY17" fmla="*/ 3369615 h 4073800"/>
              <a:gd name="connsiteX18" fmla="*/ 6047704 w 6047704"/>
              <a:gd name="connsiteY18" fmla="*/ 4073800 h 4073800"/>
              <a:gd name="connsiteX19" fmla="*/ 5437436 w 6047704"/>
              <a:gd name="connsiteY19" fmla="*/ 4073800 h 4073800"/>
              <a:gd name="connsiteX20" fmla="*/ 5008598 w 6047704"/>
              <a:gd name="connsiteY20" fmla="*/ 4073800 h 4073800"/>
              <a:gd name="connsiteX21" fmla="*/ 4337853 w 6047704"/>
              <a:gd name="connsiteY21" fmla="*/ 4073800 h 4073800"/>
              <a:gd name="connsiteX22" fmla="*/ 3788062 w 6047704"/>
              <a:gd name="connsiteY22" fmla="*/ 4073800 h 4073800"/>
              <a:gd name="connsiteX23" fmla="*/ 3359225 w 6047704"/>
              <a:gd name="connsiteY23" fmla="*/ 4073800 h 4073800"/>
              <a:gd name="connsiteX24" fmla="*/ 2809433 w 6047704"/>
              <a:gd name="connsiteY24" fmla="*/ 4073800 h 4073800"/>
              <a:gd name="connsiteX25" fmla="*/ 2441073 w 6047704"/>
              <a:gd name="connsiteY25" fmla="*/ 4073800 h 4073800"/>
              <a:gd name="connsiteX26" fmla="*/ 2072713 w 6047704"/>
              <a:gd name="connsiteY26" fmla="*/ 4073800 h 4073800"/>
              <a:gd name="connsiteX27" fmla="*/ 1522922 w 6047704"/>
              <a:gd name="connsiteY27" fmla="*/ 4073800 h 4073800"/>
              <a:gd name="connsiteX28" fmla="*/ 1094085 w 6047704"/>
              <a:gd name="connsiteY28" fmla="*/ 4073800 h 4073800"/>
              <a:gd name="connsiteX29" fmla="*/ 483816 w 6047704"/>
              <a:gd name="connsiteY29" fmla="*/ 4073800 h 4073800"/>
              <a:gd name="connsiteX30" fmla="*/ 0 w 6047704"/>
              <a:gd name="connsiteY30" fmla="*/ 4073800 h 4073800"/>
              <a:gd name="connsiteX31" fmla="*/ 0 w 6047704"/>
              <a:gd name="connsiteY31" fmla="*/ 3451091 h 4073800"/>
              <a:gd name="connsiteX32" fmla="*/ 0 w 6047704"/>
              <a:gd name="connsiteY32" fmla="*/ 2828381 h 4073800"/>
              <a:gd name="connsiteX33" fmla="*/ 0 w 6047704"/>
              <a:gd name="connsiteY33" fmla="*/ 2327886 h 4073800"/>
              <a:gd name="connsiteX34" fmla="*/ 0 w 6047704"/>
              <a:gd name="connsiteY34" fmla="*/ 1705176 h 4073800"/>
              <a:gd name="connsiteX35" fmla="*/ 0 w 6047704"/>
              <a:gd name="connsiteY35" fmla="*/ 1041729 h 4073800"/>
              <a:gd name="connsiteX36" fmla="*/ 0 w 6047704"/>
              <a:gd name="connsiteY36" fmla="*/ 500495 h 4073800"/>
              <a:gd name="connsiteX37" fmla="*/ 0 w 6047704"/>
              <a:gd name="connsiteY37" fmla="*/ 0 h 407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047704" h="4073800" extrusionOk="0">
                <a:moveTo>
                  <a:pt x="0" y="0"/>
                </a:moveTo>
                <a:cubicBezTo>
                  <a:pt x="234103" y="-53019"/>
                  <a:pt x="320384" y="33917"/>
                  <a:pt x="489314" y="0"/>
                </a:cubicBezTo>
                <a:cubicBezTo>
                  <a:pt x="658244" y="-33917"/>
                  <a:pt x="754361" y="14071"/>
                  <a:pt x="857674" y="0"/>
                </a:cubicBezTo>
                <a:cubicBezTo>
                  <a:pt x="960987" y="-14071"/>
                  <a:pt x="1392618" y="73446"/>
                  <a:pt x="1528420" y="0"/>
                </a:cubicBezTo>
                <a:cubicBezTo>
                  <a:pt x="1664222" y="-73446"/>
                  <a:pt x="1799022" y="3195"/>
                  <a:pt x="2017734" y="0"/>
                </a:cubicBezTo>
                <a:cubicBezTo>
                  <a:pt x="2236446" y="-3195"/>
                  <a:pt x="2385705" y="53224"/>
                  <a:pt x="2507048" y="0"/>
                </a:cubicBezTo>
                <a:cubicBezTo>
                  <a:pt x="2628391" y="-53224"/>
                  <a:pt x="2930875" y="70859"/>
                  <a:pt x="3177794" y="0"/>
                </a:cubicBezTo>
                <a:cubicBezTo>
                  <a:pt x="3424713" y="-70859"/>
                  <a:pt x="3395182" y="14756"/>
                  <a:pt x="3606631" y="0"/>
                </a:cubicBezTo>
                <a:cubicBezTo>
                  <a:pt x="3818080" y="-14756"/>
                  <a:pt x="4070490" y="11639"/>
                  <a:pt x="4277376" y="0"/>
                </a:cubicBezTo>
                <a:cubicBezTo>
                  <a:pt x="4484262" y="-11639"/>
                  <a:pt x="4753737" y="72630"/>
                  <a:pt x="4948121" y="0"/>
                </a:cubicBezTo>
                <a:cubicBezTo>
                  <a:pt x="5142505" y="-72630"/>
                  <a:pt x="5319413" y="12057"/>
                  <a:pt x="5497913" y="0"/>
                </a:cubicBezTo>
                <a:cubicBezTo>
                  <a:pt x="5676413" y="-12057"/>
                  <a:pt x="5886342" y="1512"/>
                  <a:pt x="6047704" y="0"/>
                </a:cubicBezTo>
                <a:cubicBezTo>
                  <a:pt x="6050095" y="126643"/>
                  <a:pt x="6008462" y="393716"/>
                  <a:pt x="6047704" y="541233"/>
                </a:cubicBezTo>
                <a:cubicBezTo>
                  <a:pt x="6086946" y="688750"/>
                  <a:pt x="6000940" y="879805"/>
                  <a:pt x="6047704" y="1000991"/>
                </a:cubicBezTo>
                <a:cubicBezTo>
                  <a:pt x="6094468" y="1122177"/>
                  <a:pt x="6005714" y="1434671"/>
                  <a:pt x="6047704" y="1582962"/>
                </a:cubicBezTo>
                <a:cubicBezTo>
                  <a:pt x="6089694" y="1731253"/>
                  <a:pt x="6029788" y="2010637"/>
                  <a:pt x="6047704" y="2164934"/>
                </a:cubicBezTo>
                <a:cubicBezTo>
                  <a:pt x="6065620" y="2319231"/>
                  <a:pt x="6022433" y="2463124"/>
                  <a:pt x="6047704" y="2746905"/>
                </a:cubicBezTo>
                <a:cubicBezTo>
                  <a:pt x="6072975" y="3030686"/>
                  <a:pt x="6022627" y="3227977"/>
                  <a:pt x="6047704" y="3369615"/>
                </a:cubicBezTo>
                <a:cubicBezTo>
                  <a:pt x="6072781" y="3511253"/>
                  <a:pt x="6000327" y="3737664"/>
                  <a:pt x="6047704" y="4073800"/>
                </a:cubicBezTo>
                <a:cubicBezTo>
                  <a:pt x="5924469" y="4119811"/>
                  <a:pt x="5562013" y="4042446"/>
                  <a:pt x="5437436" y="4073800"/>
                </a:cubicBezTo>
                <a:cubicBezTo>
                  <a:pt x="5312859" y="4105154"/>
                  <a:pt x="5205088" y="4038762"/>
                  <a:pt x="5008598" y="4073800"/>
                </a:cubicBezTo>
                <a:cubicBezTo>
                  <a:pt x="4812108" y="4108838"/>
                  <a:pt x="4636943" y="4045567"/>
                  <a:pt x="4337853" y="4073800"/>
                </a:cubicBezTo>
                <a:cubicBezTo>
                  <a:pt x="4038764" y="4102033"/>
                  <a:pt x="4015978" y="4015955"/>
                  <a:pt x="3788062" y="4073800"/>
                </a:cubicBezTo>
                <a:cubicBezTo>
                  <a:pt x="3560146" y="4131645"/>
                  <a:pt x="3520371" y="4067615"/>
                  <a:pt x="3359225" y="4073800"/>
                </a:cubicBezTo>
                <a:cubicBezTo>
                  <a:pt x="3198079" y="4079985"/>
                  <a:pt x="2928286" y="4070932"/>
                  <a:pt x="2809433" y="4073800"/>
                </a:cubicBezTo>
                <a:cubicBezTo>
                  <a:pt x="2690580" y="4076668"/>
                  <a:pt x="2578110" y="4056107"/>
                  <a:pt x="2441073" y="4073800"/>
                </a:cubicBezTo>
                <a:cubicBezTo>
                  <a:pt x="2304036" y="4091493"/>
                  <a:pt x="2230401" y="4067772"/>
                  <a:pt x="2072713" y="4073800"/>
                </a:cubicBezTo>
                <a:cubicBezTo>
                  <a:pt x="1915025" y="4079828"/>
                  <a:pt x="1677827" y="4051889"/>
                  <a:pt x="1522922" y="4073800"/>
                </a:cubicBezTo>
                <a:cubicBezTo>
                  <a:pt x="1368017" y="4095711"/>
                  <a:pt x="1201103" y="4064062"/>
                  <a:pt x="1094085" y="4073800"/>
                </a:cubicBezTo>
                <a:cubicBezTo>
                  <a:pt x="987067" y="4083538"/>
                  <a:pt x="658158" y="4039197"/>
                  <a:pt x="483816" y="4073800"/>
                </a:cubicBezTo>
                <a:cubicBezTo>
                  <a:pt x="309474" y="4108403"/>
                  <a:pt x="228382" y="4047935"/>
                  <a:pt x="0" y="4073800"/>
                </a:cubicBezTo>
                <a:cubicBezTo>
                  <a:pt x="-41251" y="3914357"/>
                  <a:pt x="16210" y="3690714"/>
                  <a:pt x="0" y="3451091"/>
                </a:cubicBezTo>
                <a:cubicBezTo>
                  <a:pt x="-16210" y="3211468"/>
                  <a:pt x="56948" y="2958332"/>
                  <a:pt x="0" y="2828381"/>
                </a:cubicBezTo>
                <a:cubicBezTo>
                  <a:pt x="-56948" y="2698430"/>
                  <a:pt x="30591" y="2549284"/>
                  <a:pt x="0" y="2327886"/>
                </a:cubicBezTo>
                <a:cubicBezTo>
                  <a:pt x="-30591" y="2106489"/>
                  <a:pt x="33263" y="1944815"/>
                  <a:pt x="0" y="1705176"/>
                </a:cubicBezTo>
                <a:cubicBezTo>
                  <a:pt x="-33263" y="1465537"/>
                  <a:pt x="55815" y="1248450"/>
                  <a:pt x="0" y="1041729"/>
                </a:cubicBezTo>
                <a:cubicBezTo>
                  <a:pt x="-55815" y="835008"/>
                  <a:pt x="36806" y="662387"/>
                  <a:pt x="0" y="500495"/>
                </a:cubicBezTo>
                <a:cubicBezTo>
                  <a:pt x="-36806" y="338603"/>
                  <a:pt x="29705" y="157796"/>
                  <a:pt x="0" y="0"/>
                </a:cubicBezTo>
                <a:close/>
              </a:path>
            </a:pathLst>
          </a:custGeom>
          <a:noFill/>
          <a:ln>
            <a:solidFill>
              <a:schemeClr val="tx1"/>
            </a:solidFill>
            <a:extLst>
              <a:ext uri="{C807C97D-BFC1-408E-A445-0C87EB9F89A2}">
                <ask:lineSketchStyleProps xmlns:ask="http://schemas.microsoft.com/office/drawing/2018/sketchyshapes" sd="1219033472">
                  <a:prstGeom prst="rect">
                    <a:avLst/>
                  </a:prstGeom>
                  <ask:type>
                    <ask:lineSketchScribble/>
                  </ask:type>
                </ask:lineSketchStyleProps>
              </a:ext>
            </a:extLst>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63509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773239A-66AE-C548-BD00-4A7CD293C5BF}"/>
              </a:ext>
            </a:extLst>
          </p:cNvPr>
          <p:cNvSpPr/>
          <p:nvPr/>
        </p:nvSpPr>
        <p:spPr>
          <a:xfrm>
            <a:off x="0" y="6303962"/>
            <a:ext cx="12058650" cy="523220"/>
          </a:xfrm>
          <a:prstGeom prst="rect">
            <a:avLst/>
          </a:prstGeom>
        </p:spPr>
        <p:txBody>
          <a:bodyPr wrap="square">
            <a:spAutoFit/>
          </a:bodyPr>
          <a:lstStyle/>
          <a:p>
            <a:r>
              <a:rPr lang="en-US" sz="1400" dirty="0" err="1"/>
              <a:t>Konkol</a:t>
            </a:r>
            <a:r>
              <a:rPr lang="en-US" sz="1400" dirty="0"/>
              <a:t>, M., Kray, C. &amp; Pfeiffer, M. Computational reproducibility in geoscientific papers: Insights from a series of studies with geoscientists and a reproduction study. </a:t>
            </a:r>
            <a:r>
              <a:rPr lang="en-US" sz="1400" i="1" dirty="0"/>
              <a:t>International Journal of Geographical Information Science</a:t>
            </a:r>
            <a:r>
              <a:rPr lang="en-US" sz="1400" dirty="0"/>
              <a:t> </a:t>
            </a:r>
            <a:r>
              <a:rPr lang="en-US" sz="1400" b="1" dirty="0"/>
              <a:t>33</a:t>
            </a:r>
            <a:r>
              <a:rPr lang="en-US" sz="1400" dirty="0"/>
              <a:t>, 408–429 (2019). (</a:t>
            </a:r>
            <a:r>
              <a:rPr lang="en-US" sz="1400" dirty="0">
                <a:hlinkClick r:id="rId2"/>
              </a:rPr>
              <a:t>link</a:t>
            </a:r>
            <a:r>
              <a:rPr lang="en-US" sz="1400" dirty="0"/>
              <a:t>)</a:t>
            </a:r>
            <a:endParaRPr lang="en-US" sz="1400" dirty="0">
              <a:effectLst/>
            </a:endParaRPr>
          </a:p>
        </p:txBody>
      </p:sp>
      <p:sp>
        <p:nvSpPr>
          <p:cNvPr id="5" name="Rectangle 4">
            <a:extLst>
              <a:ext uri="{FF2B5EF4-FFF2-40B4-BE49-F238E27FC236}">
                <a16:creationId xmlns:a16="http://schemas.microsoft.com/office/drawing/2014/main" id="{9C90D290-A868-124F-923A-765816F1476B}"/>
              </a:ext>
            </a:extLst>
          </p:cNvPr>
          <p:cNvSpPr/>
          <p:nvPr/>
        </p:nvSpPr>
        <p:spPr>
          <a:xfrm>
            <a:off x="1443037" y="510024"/>
            <a:ext cx="8872538" cy="4955203"/>
          </a:xfrm>
          <a:prstGeom prst="rect">
            <a:avLst/>
          </a:prstGeom>
        </p:spPr>
        <p:txBody>
          <a:bodyPr wrap="square">
            <a:spAutoFit/>
          </a:bodyPr>
          <a:lstStyle/>
          <a:p>
            <a:r>
              <a:rPr lang="en-US" sz="2600" i="1" dirty="0">
                <a:solidFill>
                  <a:schemeClr val="bg1">
                    <a:lumMod val="50000"/>
                  </a:schemeClr>
                </a:solidFill>
              </a:rPr>
              <a:t>“We selected 41 open access papers... and executed the R code....</a:t>
            </a:r>
          </a:p>
          <a:p>
            <a:endParaRPr lang="en-US" sz="2600" i="1" dirty="0">
              <a:solidFill>
                <a:schemeClr val="bg1">
                  <a:lumMod val="50000"/>
                </a:schemeClr>
              </a:solidFill>
            </a:endParaRPr>
          </a:p>
          <a:p>
            <a:r>
              <a:rPr lang="en-US" sz="2600" i="1" dirty="0">
                <a:solidFill>
                  <a:schemeClr val="bg1">
                    <a:lumMod val="50000"/>
                  </a:schemeClr>
                </a:solidFill>
              </a:rPr>
              <a:t>46 out of 97 reproduced figures deviated from the original figures on a deeper level, e.g. </a:t>
            </a:r>
            <a:r>
              <a:rPr lang="en-US" sz="2600" i="1" dirty="0">
                <a:solidFill>
                  <a:srgbClr val="C00000"/>
                </a:solidFill>
              </a:rPr>
              <a:t>graphs had different curves, and key numbers were missing or different</a:t>
            </a:r>
            <a:r>
              <a:rPr lang="en-US" sz="2600" i="1" dirty="0">
                <a:solidFill>
                  <a:schemeClr val="bg1">
                    <a:lumMod val="50000"/>
                  </a:schemeClr>
                </a:solidFill>
              </a:rPr>
              <a:t>...</a:t>
            </a:r>
          </a:p>
          <a:p>
            <a:endParaRPr lang="en-US" sz="2600" i="1" dirty="0">
              <a:solidFill>
                <a:schemeClr val="bg1">
                  <a:lumMod val="50000"/>
                </a:schemeClr>
              </a:solidFill>
            </a:endParaRPr>
          </a:p>
          <a:p>
            <a:r>
              <a:rPr lang="en-US" sz="2600" i="1" dirty="0">
                <a:solidFill>
                  <a:schemeClr val="bg1">
                    <a:lumMod val="50000"/>
                  </a:schemeClr>
                </a:solidFill>
              </a:rPr>
              <a:t> The code of two papers ran without any issues, 33 had resolvable issues, and two were partially executable, i.e. the code produced output but also had issues that we could not resolve... The code of 15 papers contained issues that required contacting the corresponding author.”</a:t>
            </a:r>
          </a:p>
        </p:txBody>
      </p:sp>
    </p:spTree>
    <p:extLst>
      <p:ext uri="{BB962C8B-B14F-4D97-AF65-F5344CB8AC3E}">
        <p14:creationId xmlns:p14="http://schemas.microsoft.com/office/powerpoint/2010/main" val="1142880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2DEC530-49A2-F648-8B79-732FA350A3E5}"/>
              </a:ext>
            </a:extLst>
          </p:cNvPr>
          <p:cNvSpPr/>
          <p:nvPr/>
        </p:nvSpPr>
        <p:spPr>
          <a:xfrm>
            <a:off x="0" y="6488668"/>
            <a:ext cx="12338613" cy="369332"/>
          </a:xfrm>
          <a:prstGeom prst="rect">
            <a:avLst/>
          </a:prstGeom>
        </p:spPr>
        <p:txBody>
          <a:bodyPr wrap="square">
            <a:spAutoFit/>
          </a:bodyPr>
          <a:lstStyle/>
          <a:p>
            <a:r>
              <a:rPr lang="en-US" dirty="0"/>
              <a:t>[1] </a:t>
            </a:r>
            <a:r>
              <a:rPr lang="en-US" dirty="0">
                <a:hlinkClick r:id="rId2"/>
              </a:rPr>
              <a:t>https://www.section508.gov/blog/do-section-508-accessibility-standards-apply-to-mywebsite</a:t>
            </a:r>
            <a:r>
              <a:rPr lang="en-US" dirty="0"/>
              <a:t> </a:t>
            </a:r>
          </a:p>
        </p:txBody>
      </p:sp>
      <p:sp>
        <p:nvSpPr>
          <p:cNvPr id="5" name="Rectangle 4">
            <a:extLst>
              <a:ext uri="{FF2B5EF4-FFF2-40B4-BE49-F238E27FC236}">
                <a16:creationId xmlns:a16="http://schemas.microsoft.com/office/drawing/2014/main" id="{71418453-C4F8-184F-BB1F-BC4B52FCC1CF}"/>
              </a:ext>
            </a:extLst>
          </p:cNvPr>
          <p:cNvSpPr/>
          <p:nvPr/>
        </p:nvSpPr>
        <p:spPr>
          <a:xfrm>
            <a:off x="778088" y="871523"/>
            <a:ext cx="9731725" cy="4524315"/>
          </a:xfrm>
          <a:prstGeom prst="rect">
            <a:avLst/>
          </a:prstGeom>
        </p:spPr>
        <p:txBody>
          <a:bodyPr wrap="square">
            <a:spAutoFit/>
          </a:bodyPr>
          <a:lstStyle/>
          <a:p>
            <a:r>
              <a:rPr lang="en-US" sz="2400" dirty="0">
                <a:latin typeface="Times" pitchFamily="2" charset="0"/>
              </a:rPr>
              <a:t>“Section 504 prohibits discrimination based on disability by federal agencies and recipients of federal assistance... applies to facilities... communications such as websites. </a:t>
            </a:r>
            <a:r>
              <a:rPr lang="en-US" sz="2400" dirty="0">
                <a:solidFill>
                  <a:srgbClr val="C00000"/>
                </a:solidFill>
                <a:latin typeface="Times" pitchFamily="2" charset="0"/>
              </a:rPr>
              <a:t>So, if your organization receives federal funding or assistance, your website is required to be accessible</a:t>
            </a:r>
            <a:r>
              <a:rPr lang="en-US" sz="2400" dirty="0">
                <a:latin typeface="Times" pitchFamily="2" charset="0"/>
              </a:rPr>
              <a:t>. </a:t>
            </a:r>
          </a:p>
          <a:p>
            <a:endParaRPr lang="en-US" sz="2400" dirty="0">
              <a:latin typeface="Times" pitchFamily="2" charset="0"/>
            </a:endParaRPr>
          </a:p>
          <a:p>
            <a:r>
              <a:rPr lang="en-US" sz="2400" dirty="0">
                <a:latin typeface="Times" pitchFamily="2" charset="0"/>
              </a:rPr>
              <a:t>the DOJ ... was considering proposing WCAG 2.0 Level AA as the accessibility standard for websites and web content.... The Revised 508 Standards are based on WCAG 2.0.</a:t>
            </a:r>
          </a:p>
          <a:p>
            <a:r>
              <a:rPr lang="en-US" sz="2400" dirty="0">
                <a:latin typeface="Times" pitchFamily="2" charset="0"/>
              </a:rPr>
              <a:t>However, a final rule specifying technical standards under the ADA has not been adopted. ... </a:t>
            </a:r>
            <a:r>
              <a:rPr lang="en-US" sz="2400" dirty="0">
                <a:solidFill>
                  <a:schemeClr val="tx2"/>
                </a:solidFill>
                <a:latin typeface="Times" pitchFamily="2" charset="0"/>
              </a:rPr>
              <a:t>if you’re subject to the ADA, you have more flexibility in determining how to make your website compliant with the ADA’s general requirements of nondiscrimination and effective communication</a:t>
            </a:r>
            <a:r>
              <a:rPr lang="en-US" sz="2400" dirty="0">
                <a:latin typeface="Times" pitchFamily="2" charset="0"/>
              </a:rPr>
              <a:t>.”</a:t>
            </a:r>
          </a:p>
        </p:txBody>
      </p:sp>
    </p:spTree>
    <p:extLst>
      <p:ext uri="{BB962C8B-B14F-4D97-AF65-F5344CB8AC3E}">
        <p14:creationId xmlns:p14="http://schemas.microsoft.com/office/powerpoint/2010/main" val="35240857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45BCE7-BBC1-3646-B56B-7174D1CA0EB0}"/>
              </a:ext>
            </a:extLst>
          </p:cNvPr>
          <p:cNvSpPr>
            <a:spLocks noGrp="1"/>
          </p:cNvSpPr>
          <p:nvPr>
            <p:ph type="title"/>
          </p:nvPr>
        </p:nvSpPr>
        <p:spPr/>
        <p:txBody>
          <a:bodyPr/>
          <a:lstStyle/>
          <a:p>
            <a:r>
              <a:rPr lang="en-US" dirty="0"/>
              <a:t>Considerations for sharing</a:t>
            </a:r>
          </a:p>
        </p:txBody>
      </p:sp>
      <p:sp>
        <p:nvSpPr>
          <p:cNvPr id="5" name="Content Placeholder 4">
            <a:extLst>
              <a:ext uri="{FF2B5EF4-FFF2-40B4-BE49-F238E27FC236}">
                <a16:creationId xmlns:a16="http://schemas.microsoft.com/office/drawing/2014/main" id="{64606FBF-ABCE-594F-8945-ACAF0CA7269B}"/>
              </a:ext>
            </a:extLst>
          </p:cNvPr>
          <p:cNvSpPr>
            <a:spLocks noGrp="1"/>
          </p:cNvSpPr>
          <p:nvPr>
            <p:ph idx="1"/>
          </p:nvPr>
        </p:nvSpPr>
        <p:spPr/>
        <p:txBody>
          <a:bodyPr/>
          <a:lstStyle/>
          <a:p>
            <a:r>
              <a:rPr lang="en-US" dirty="0">
                <a:solidFill>
                  <a:schemeClr val="accent2">
                    <a:lumMod val="50000"/>
                  </a:schemeClr>
                </a:solidFill>
              </a:rPr>
              <a:t>FAIR</a:t>
            </a:r>
            <a:r>
              <a:rPr lang="en-US" dirty="0"/>
              <a:t> Principles</a:t>
            </a:r>
          </a:p>
          <a:p>
            <a:pPr lvl="1"/>
            <a:r>
              <a:rPr lang="en-US" b="1" dirty="0">
                <a:solidFill>
                  <a:schemeClr val="accent2">
                    <a:lumMod val="50000"/>
                  </a:schemeClr>
                </a:solidFill>
              </a:rPr>
              <a:t>F</a:t>
            </a:r>
            <a:r>
              <a:rPr lang="en-US" dirty="0"/>
              <a:t>indable: Indexed by search, and persistent links</a:t>
            </a:r>
          </a:p>
          <a:p>
            <a:pPr lvl="1"/>
            <a:r>
              <a:rPr lang="en-US" b="1" dirty="0">
                <a:solidFill>
                  <a:schemeClr val="accent2">
                    <a:lumMod val="50000"/>
                  </a:schemeClr>
                </a:solidFill>
              </a:rPr>
              <a:t>A</a:t>
            </a:r>
            <a:r>
              <a:rPr lang="en-US" dirty="0"/>
              <a:t>ccessible: Respect access rules, but not just “available upon request”</a:t>
            </a:r>
          </a:p>
          <a:p>
            <a:pPr lvl="1"/>
            <a:r>
              <a:rPr lang="en-US" b="1" dirty="0">
                <a:solidFill>
                  <a:schemeClr val="accent2">
                    <a:lumMod val="50000"/>
                  </a:schemeClr>
                </a:solidFill>
              </a:rPr>
              <a:t>I</a:t>
            </a:r>
            <a:r>
              <a:rPr lang="en-US" dirty="0"/>
              <a:t>nteroperable: Integrate with tools and workflows</a:t>
            </a:r>
          </a:p>
          <a:p>
            <a:pPr lvl="1"/>
            <a:r>
              <a:rPr lang="en-US" b="1" dirty="0">
                <a:solidFill>
                  <a:schemeClr val="accent2">
                    <a:lumMod val="50000"/>
                  </a:schemeClr>
                </a:solidFill>
              </a:rPr>
              <a:t>R</a:t>
            </a:r>
            <a:r>
              <a:rPr lang="en-US" dirty="0"/>
              <a:t>eusable: Maintain provenance and vocabulary</a:t>
            </a:r>
          </a:p>
          <a:p>
            <a:r>
              <a:rPr lang="en-US" dirty="0"/>
              <a:t>Resources and best practices vary by field; ask around!</a:t>
            </a:r>
          </a:p>
        </p:txBody>
      </p:sp>
      <p:sp>
        <p:nvSpPr>
          <p:cNvPr id="6" name="Rectangle 5">
            <a:extLst>
              <a:ext uri="{FF2B5EF4-FFF2-40B4-BE49-F238E27FC236}">
                <a16:creationId xmlns:a16="http://schemas.microsoft.com/office/drawing/2014/main" id="{083C5A49-D1D0-D148-9F21-F86A6844A8D6}"/>
              </a:ext>
            </a:extLst>
          </p:cNvPr>
          <p:cNvSpPr/>
          <p:nvPr/>
        </p:nvSpPr>
        <p:spPr>
          <a:xfrm>
            <a:off x="0" y="6488668"/>
            <a:ext cx="8621271" cy="307777"/>
          </a:xfrm>
          <a:prstGeom prst="rect">
            <a:avLst/>
          </a:prstGeom>
        </p:spPr>
        <p:txBody>
          <a:bodyPr wrap="none">
            <a:spAutoFit/>
          </a:bodyPr>
          <a:lstStyle/>
          <a:p>
            <a:r>
              <a:rPr lang="en-US" sz="1400" dirty="0">
                <a:solidFill>
                  <a:schemeClr val="bg1">
                    <a:lumMod val="50000"/>
                  </a:schemeClr>
                </a:solidFill>
              </a:rPr>
              <a:t>Data Sharing and Management Snafu in 3 Short Acts: </a:t>
            </a:r>
            <a:r>
              <a:rPr lang="en-US" sz="1400" dirty="0">
                <a:hlinkClick r:id="rId2"/>
              </a:rPr>
              <a:t>https://www.youtube.com/watch?v=66oNv_DJuPc</a:t>
            </a:r>
            <a:r>
              <a:rPr lang="en-US" sz="1400" dirty="0"/>
              <a:t> </a:t>
            </a:r>
          </a:p>
        </p:txBody>
      </p:sp>
    </p:spTree>
    <p:extLst>
      <p:ext uri="{BB962C8B-B14F-4D97-AF65-F5344CB8AC3E}">
        <p14:creationId xmlns:p14="http://schemas.microsoft.com/office/powerpoint/2010/main" val="7290211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E98BA3-9A38-144A-A756-B263A84237B6}"/>
              </a:ext>
            </a:extLst>
          </p:cNvPr>
          <p:cNvSpPr>
            <a:spLocks noGrp="1"/>
          </p:cNvSpPr>
          <p:nvPr>
            <p:ph type="title"/>
          </p:nvPr>
        </p:nvSpPr>
        <p:spPr/>
        <p:txBody>
          <a:bodyPr/>
          <a:lstStyle/>
          <a:p>
            <a:r>
              <a:rPr lang="en-US" dirty="0">
                <a:solidFill>
                  <a:srgbClr val="C00000"/>
                </a:solidFill>
              </a:rPr>
              <a:t>Where</a:t>
            </a:r>
            <a:r>
              <a:rPr lang="en-US" dirty="0"/>
              <a:t> to share: Methods and code</a:t>
            </a:r>
          </a:p>
        </p:txBody>
      </p:sp>
      <p:sp>
        <p:nvSpPr>
          <p:cNvPr id="5" name="Content Placeholder 4">
            <a:extLst>
              <a:ext uri="{FF2B5EF4-FFF2-40B4-BE49-F238E27FC236}">
                <a16:creationId xmlns:a16="http://schemas.microsoft.com/office/drawing/2014/main" id="{AC122530-CB40-7144-8FD8-545786205943}"/>
              </a:ext>
            </a:extLst>
          </p:cNvPr>
          <p:cNvSpPr>
            <a:spLocks noGrp="1"/>
          </p:cNvSpPr>
          <p:nvPr>
            <p:ph idx="1"/>
          </p:nvPr>
        </p:nvSpPr>
        <p:spPr/>
        <p:txBody>
          <a:bodyPr>
            <a:normAutofit lnSpcReduction="10000"/>
          </a:bodyPr>
          <a:lstStyle/>
          <a:p>
            <a:r>
              <a:rPr lang="en-US" dirty="0"/>
              <a:t>Genetic data (ask Heather, Albert, Tom, </a:t>
            </a:r>
            <a:r>
              <a:rPr lang="en-US" dirty="0" err="1"/>
              <a:t>etc</a:t>
            </a:r>
            <a:r>
              <a:rPr lang="en-US" dirty="0"/>
              <a:t> how to use these!)</a:t>
            </a:r>
          </a:p>
          <a:p>
            <a:pPr lvl="1"/>
            <a:r>
              <a:rPr lang="en-US" dirty="0" err="1"/>
              <a:t>dbSNP</a:t>
            </a:r>
            <a:endParaRPr lang="en-US" dirty="0"/>
          </a:p>
          <a:p>
            <a:pPr lvl="1"/>
            <a:r>
              <a:rPr lang="en-US" dirty="0" err="1"/>
              <a:t>dbGaP</a:t>
            </a:r>
            <a:endParaRPr lang="en-US" dirty="0"/>
          </a:p>
          <a:p>
            <a:pPr lvl="1"/>
            <a:r>
              <a:rPr lang="en-US" dirty="0"/>
              <a:t>...others?</a:t>
            </a:r>
          </a:p>
          <a:p>
            <a:r>
              <a:rPr lang="en-US" dirty="0"/>
              <a:t>Summary results</a:t>
            </a:r>
          </a:p>
          <a:p>
            <a:pPr lvl="1"/>
            <a:r>
              <a:rPr lang="en-US" dirty="0"/>
              <a:t>EBI </a:t>
            </a:r>
            <a:r>
              <a:rPr lang="en-US" dirty="0" err="1"/>
              <a:t>eQTL</a:t>
            </a:r>
            <a:r>
              <a:rPr lang="en-US" dirty="0"/>
              <a:t> Catalogue</a:t>
            </a:r>
          </a:p>
          <a:p>
            <a:pPr lvl="1"/>
            <a:r>
              <a:rPr lang="en-US" dirty="0"/>
              <a:t>EBI GWAS Catalogue</a:t>
            </a:r>
          </a:p>
          <a:p>
            <a:r>
              <a:rPr lang="en-US" dirty="0"/>
              <a:t>Source code/ methods</a:t>
            </a:r>
          </a:p>
          <a:p>
            <a:pPr lvl="1"/>
            <a:r>
              <a:rPr lang="en-US" dirty="0"/>
              <a:t>GitHub (“living” version of source code + provenance)</a:t>
            </a:r>
          </a:p>
          <a:p>
            <a:pPr lvl="1"/>
            <a:r>
              <a:rPr lang="en-US" dirty="0" err="1"/>
              <a:t>Zenodo</a:t>
            </a:r>
            <a:r>
              <a:rPr lang="en-US" dirty="0"/>
              <a:t> (auto-generate author list and citable DOI from a GitHub repo; archives maintained by CERN)</a:t>
            </a:r>
          </a:p>
        </p:txBody>
      </p:sp>
      <p:sp>
        <p:nvSpPr>
          <p:cNvPr id="6" name="Rectangle 5">
            <a:extLst>
              <a:ext uri="{FF2B5EF4-FFF2-40B4-BE49-F238E27FC236}">
                <a16:creationId xmlns:a16="http://schemas.microsoft.com/office/drawing/2014/main" id="{09CA36D4-03AD-B645-BFF5-6B634FE5D496}"/>
              </a:ext>
            </a:extLst>
          </p:cNvPr>
          <p:cNvSpPr/>
          <p:nvPr/>
        </p:nvSpPr>
        <p:spPr>
          <a:xfrm>
            <a:off x="147095" y="6500266"/>
            <a:ext cx="9369873" cy="307777"/>
          </a:xfrm>
          <a:prstGeom prst="rect">
            <a:avLst/>
          </a:prstGeom>
        </p:spPr>
        <p:txBody>
          <a:bodyPr wrap="none">
            <a:spAutoFit/>
          </a:bodyPr>
          <a:lstStyle/>
          <a:p>
            <a:r>
              <a:rPr lang="en-US" sz="1400" dirty="0">
                <a:solidFill>
                  <a:schemeClr val="bg1">
                    <a:lumMod val="50000"/>
                  </a:schemeClr>
                </a:solidFill>
              </a:rPr>
              <a:t>Example from collaborators:</a:t>
            </a:r>
            <a:r>
              <a:rPr lang="en-US" sz="1400" dirty="0"/>
              <a:t> </a:t>
            </a:r>
            <a:r>
              <a:rPr lang="en-US" sz="1400" dirty="0">
                <a:hlinkClick r:id="rId2"/>
              </a:rPr>
              <a:t>https://pubmed.ncbi.nlm.nih.gov/32213349/</a:t>
            </a:r>
            <a:r>
              <a:rPr lang="en-US" sz="1400" dirty="0"/>
              <a:t> </a:t>
            </a:r>
            <a:r>
              <a:rPr lang="en-US" sz="1400" dirty="0">
                <a:solidFill>
                  <a:schemeClr val="bg1">
                    <a:lumMod val="50000"/>
                  </a:schemeClr>
                </a:solidFill>
              </a:rPr>
              <a:t>-</a:t>
            </a:r>
            <a:r>
              <a:rPr lang="en-US" sz="1400" dirty="0"/>
              <a:t> </a:t>
            </a:r>
            <a:r>
              <a:rPr lang="en-US" sz="1400" dirty="0">
                <a:hlinkClick r:id="rId3"/>
              </a:rPr>
              <a:t>https://github.com/ParkerLab/ataqv/</a:t>
            </a:r>
            <a:r>
              <a:rPr lang="en-US" sz="1400" dirty="0"/>
              <a:t> </a:t>
            </a:r>
          </a:p>
        </p:txBody>
      </p:sp>
    </p:spTree>
    <p:extLst>
      <p:ext uri="{BB962C8B-B14F-4D97-AF65-F5344CB8AC3E}">
        <p14:creationId xmlns:p14="http://schemas.microsoft.com/office/powerpoint/2010/main" val="35952800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4B82E-9C52-7F49-B6AD-568E4D92CEC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4E714A83-59E0-E343-AB82-954BB2A95895}"/>
              </a:ext>
            </a:extLst>
          </p:cNvPr>
          <p:cNvSpPr>
            <a:spLocks noGrp="1"/>
          </p:cNvSpPr>
          <p:nvPr>
            <p:ph idx="1"/>
          </p:nvPr>
        </p:nvSpPr>
        <p:spPr>
          <a:xfrm>
            <a:off x="838200" y="1825625"/>
            <a:ext cx="7430589" cy="4351338"/>
          </a:xfrm>
        </p:spPr>
        <p:txBody>
          <a:bodyPr/>
          <a:lstStyle/>
          <a:p>
            <a:r>
              <a:rPr lang="en-US" dirty="0"/>
              <a:t>Accessibility has many pieces</a:t>
            </a:r>
          </a:p>
          <a:p>
            <a:r>
              <a:rPr lang="en-US" dirty="0"/>
              <a:t>There is no substitute for human testing - yet</a:t>
            </a:r>
          </a:p>
          <a:p>
            <a:r>
              <a:rPr lang="en-US" dirty="0"/>
              <a:t>Interactive widgets are harder to write, and MUCH harder to make accessible</a:t>
            </a:r>
          </a:p>
          <a:p>
            <a:r>
              <a:rPr lang="en-US" dirty="0"/>
              <a:t>Know your requirements up front, and plan for accessibility during initial development</a:t>
            </a:r>
          </a:p>
        </p:txBody>
      </p:sp>
      <p:pic>
        <p:nvPicPr>
          <p:cNvPr id="5" name="Picture 4">
            <a:extLst>
              <a:ext uri="{FF2B5EF4-FFF2-40B4-BE49-F238E27FC236}">
                <a16:creationId xmlns:a16="http://schemas.microsoft.com/office/drawing/2014/main" id="{4185DEF4-5A0F-2947-804E-0FF3144BEA75}"/>
              </a:ext>
            </a:extLst>
          </p:cNvPr>
          <p:cNvPicPr>
            <a:picLocks noChangeAspect="1"/>
          </p:cNvPicPr>
          <p:nvPr/>
        </p:nvPicPr>
        <p:blipFill>
          <a:blip r:embed="rId2"/>
          <a:stretch>
            <a:fillRect/>
          </a:stretch>
        </p:blipFill>
        <p:spPr>
          <a:xfrm>
            <a:off x="8460558" y="932905"/>
            <a:ext cx="3213100" cy="4495800"/>
          </a:xfrm>
          <a:prstGeom prst="rect">
            <a:avLst/>
          </a:prstGeom>
        </p:spPr>
      </p:pic>
    </p:spTree>
    <p:extLst>
      <p:ext uri="{BB962C8B-B14F-4D97-AF65-F5344CB8AC3E}">
        <p14:creationId xmlns:p14="http://schemas.microsoft.com/office/powerpoint/2010/main" val="1745027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6F568-A69F-B847-9E09-122EA4B19658}"/>
              </a:ext>
            </a:extLst>
          </p:cNvPr>
          <p:cNvSpPr>
            <a:spLocks noGrp="1"/>
          </p:cNvSpPr>
          <p:nvPr>
            <p:ph type="title"/>
          </p:nvPr>
        </p:nvSpPr>
        <p:spPr/>
        <p:txBody>
          <a:bodyPr/>
          <a:lstStyle/>
          <a:p>
            <a:r>
              <a:rPr lang="en-US" dirty="0"/>
              <a:t>Accessibility helps </a:t>
            </a:r>
            <a:r>
              <a:rPr lang="en-US" dirty="0">
                <a:solidFill>
                  <a:schemeClr val="accent1"/>
                </a:solidFill>
              </a:rPr>
              <a:t>everyone</a:t>
            </a:r>
          </a:p>
        </p:txBody>
      </p:sp>
      <p:sp>
        <p:nvSpPr>
          <p:cNvPr id="3" name="Content Placeholder 2">
            <a:extLst>
              <a:ext uri="{FF2B5EF4-FFF2-40B4-BE49-F238E27FC236}">
                <a16:creationId xmlns:a16="http://schemas.microsoft.com/office/drawing/2014/main" id="{28F9F301-AE57-0541-AC82-A5419E3FFC17}"/>
              </a:ext>
            </a:extLst>
          </p:cNvPr>
          <p:cNvSpPr>
            <a:spLocks noGrp="1"/>
          </p:cNvSpPr>
          <p:nvPr>
            <p:ph idx="1"/>
          </p:nvPr>
        </p:nvSpPr>
        <p:spPr/>
        <p:txBody>
          <a:bodyPr>
            <a:normAutofit fontScale="92500" lnSpcReduction="10000"/>
          </a:bodyPr>
          <a:lstStyle/>
          <a:p>
            <a:r>
              <a:rPr lang="en-US" dirty="0"/>
              <a:t>Colorblind-friendly</a:t>
            </a:r>
          </a:p>
          <a:p>
            <a:pPr lvl="1"/>
            <a:r>
              <a:rPr lang="en-US" dirty="0"/>
              <a:t>Figures that print well in black and white</a:t>
            </a:r>
          </a:p>
          <a:p>
            <a:r>
              <a:rPr lang="en-US" dirty="0"/>
              <a:t>Low contrast issues</a:t>
            </a:r>
          </a:p>
          <a:p>
            <a:pPr lvl="1"/>
            <a:r>
              <a:rPr lang="en-US" dirty="0"/>
              <a:t>Reading phone screen in bright sunlight</a:t>
            </a:r>
          </a:p>
          <a:p>
            <a:r>
              <a:rPr lang="en-US" dirty="0"/>
              <a:t>Subtitles (CC)</a:t>
            </a:r>
          </a:p>
          <a:p>
            <a:pPr lvl="1"/>
            <a:r>
              <a:rPr lang="en-US" dirty="0"/>
              <a:t>Automatic transcripts of podcasts; captions for TV in restaurants</a:t>
            </a:r>
          </a:p>
          <a:p>
            <a:r>
              <a:rPr lang="en-US" dirty="0"/>
              <a:t>Text based communication (TDD)</a:t>
            </a:r>
          </a:p>
          <a:p>
            <a:pPr lvl="1"/>
            <a:r>
              <a:rPr lang="en-US" dirty="0"/>
              <a:t>Everyone texts now</a:t>
            </a:r>
          </a:p>
          <a:p>
            <a:r>
              <a:rPr lang="en-US" dirty="0"/>
              <a:t>Adapt to new types of technology</a:t>
            </a:r>
          </a:p>
          <a:p>
            <a:pPr lvl="1"/>
            <a:r>
              <a:rPr lang="en-US" dirty="0"/>
              <a:t>Mobile friendly websites, voice-activated, etc.</a:t>
            </a:r>
          </a:p>
          <a:p>
            <a:pPr lvl="1"/>
            <a:r>
              <a:rPr lang="en-US" dirty="0"/>
              <a:t>This benefits from the shift to REST APIs (separate content from rendering)</a:t>
            </a:r>
          </a:p>
        </p:txBody>
      </p:sp>
      <p:sp>
        <p:nvSpPr>
          <p:cNvPr id="4" name="Rectangle 3">
            <a:extLst>
              <a:ext uri="{FF2B5EF4-FFF2-40B4-BE49-F238E27FC236}">
                <a16:creationId xmlns:a16="http://schemas.microsoft.com/office/drawing/2014/main" id="{A3F3890D-7492-9344-B030-E6F98414F989}"/>
              </a:ext>
            </a:extLst>
          </p:cNvPr>
          <p:cNvSpPr/>
          <p:nvPr/>
        </p:nvSpPr>
        <p:spPr>
          <a:xfrm>
            <a:off x="0" y="6441841"/>
            <a:ext cx="11234195" cy="369332"/>
          </a:xfrm>
          <a:prstGeom prst="rect">
            <a:avLst/>
          </a:prstGeom>
        </p:spPr>
        <p:txBody>
          <a:bodyPr wrap="square">
            <a:spAutoFit/>
          </a:bodyPr>
          <a:lstStyle/>
          <a:p>
            <a:r>
              <a:rPr lang="en-US" dirty="0"/>
              <a:t>[1] </a:t>
            </a:r>
            <a:r>
              <a:rPr lang="en-US" dirty="0">
                <a:hlinkClick r:id="rId2"/>
              </a:rPr>
              <a:t>https://www.ruralhealthinfo.org/toolkits/aging/1/demographics</a:t>
            </a:r>
            <a:r>
              <a:rPr lang="en-US" dirty="0"/>
              <a:t> </a:t>
            </a:r>
          </a:p>
        </p:txBody>
      </p:sp>
      <p:pic>
        <p:nvPicPr>
          <p:cNvPr id="3074" name="Picture 2" descr="Population Over Age 65 by County">
            <a:extLst>
              <a:ext uri="{FF2B5EF4-FFF2-40B4-BE49-F238E27FC236}">
                <a16:creationId xmlns:a16="http://schemas.microsoft.com/office/drawing/2014/main" id="{F7CBB760-45D0-9C4B-9D3D-FB9AD8B24B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3283" y="231493"/>
            <a:ext cx="3268501" cy="25264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6910147-52F0-7F4B-939C-F0C9706424F6}"/>
              </a:ext>
            </a:extLst>
          </p:cNvPr>
          <p:cNvPicPr>
            <a:picLocks noChangeAspect="1"/>
          </p:cNvPicPr>
          <p:nvPr/>
        </p:nvPicPr>
        <p:blipFill>
          <a:blip r:embed="rId4"/>
          <a:stretch>
            <a:fillRect/>
          </a:stretch>
        </p:blipFill>
        <p:spPr>
          <a:xfrm>
            <a:off x="8376514" y="4581295"/>
            <a:ext cx="3711532" cy="468214"/>
          </a:xfrm>
          <a:prstGeom prst="rect">
            <a:avLst/>
          </a:prstGeom>
        </p:spPr>
      </p:pic>
      <p:pic>
        <p:nvPicPr>
          <p:cNvPr id="7" name="Picture 6">
            <a:extLst>
              <a:ext uri="{FF2B5EF4-FFF2-40B4-BE49-F238E27FC236}">
                <a16:creationId xmlns:a16="http://schemas.microsoft.com/office/drawing/2014/main" id="{A723E18B-C5B0-1D40-99AB-E0ABD246366E}"/>
              </a:ext>
            </a:extLst>
          </p:cNvPr>
          <p:cNvPicPr>
            <a:picLocks noChangeAspect="1"/>
          </p:cNvPicPr>
          <p:nvPr/>
        </p:nvPicPr>
        <p:blipFill>
          <a:blip r:embed="rId5"/>
          <a:stretch>
            <a:fillRect/>
          </a:stretch>
        </p:blipFill>
        <p:spPr>
          <a:xfrm>
            <a:off x="8353364" y="5029940"/>
            <a:ext cx="3711532" cy="284447"/>
          </a:xfrm>
          <a:prstGeom prst="rect">
            <a:avLst/>
          </a:prstGeom>
        </p:spPr>
      </p:pic>
    </p:spTree>
    <p:extLst>
      <p:ext uri="{BB962C8B-B14F-4D97-AF65-F5344CB8AC3E}">
        <p14:creationId xmlns:p14="http://schemas.microsoft.com/office/powerpoint/2010/main" val="238588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1375202-E511-774E-B532-11D46B12C84C}"/>
              </a:ext>
            </a:extLst>
          </p:cNvPr>
          <p:cNvSpPr/>
          <p:nvPr/>
        </p:nvSpPr>
        <p:spPr>
          <a:xfrm>
            <a:off x="7592170" y="575840"/>
            <a:ext cx="1840374" cy="694481"/>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v</a:t>
            </a:r>
          </a:p>
        </p:txBody>
      </p:sp>
      <p:sp>
        <p:nvSpPr>
          <p:cNvPr id="5" name="Title 4">
            <a:extLst>
              <a:ext uri="{FF2B5EF4-FFF2-40B4-BE49-F238E27FC236}">
                <a16:creationId xmlns:a16="http://schemas.microsoft.com/office/drawing/2014/main" id="{3B1E77A1-932F-D141-B68C-254D49D6AE16}"/>
              </a:ext>
            </a:extLst>
          </p:cNvPr>
          <p:cNvSpPr>
            <a:spLocks noGrp="1"/>
          </p:cNvSpPr>
          <p:nvPr>
            <p:ph type="title"/>
          </p:nvPr>
        </p:nvSpPr>
        <p:spPr>
          <a:xfrm>
            <a:off x="839788" y="1270320"/>
            <a:ext cx="3932237" cy="787079"/>
          </a:xfrm>
        </p:spPr>
        <p:txBody>
          <a:bodyPr/>
          <a:lstStyle/>
          <a:p>
            <a:r>
              <a:rPr lang="en-US" dirty="0"/>
              <a:t>A mouse-only UI?</a:t>
            </a:r>
          </a:p>
        </p:txBody>
      </p:sp>
      <p:sp>
        <p:nvSpPr>
          <p:cNvPr id="7" name="Text Placeholder 6">
            <a:extLst>
              <a:ext uri="{FF2B5EF4-FFF2-40B4-BE49-F238E27FC236}">
                <a16:creationId xmlns:a16="http://schemas.microsoft.com/office/drawing/2014/main" id="{F7B235DC-79D8-2E42-A121-64697062673A}"/>
              </a:ext>
            </a:extLst>
          </p:cNvPr>
          <p:cNvSpPr>
            <a:spLocks noGrp="1"/>
          </p:cNvSpPr>
          <p:nvPr>
            <p:ph type="body" sz="half" idx="2"/>
          </p:nvPr>
        </p:nvSpPr>
        <p:spPr/>
        <p:txBody>
          <a:bodyPr>
            <a:normAutofit fontScale="92500" lnSpcReduction="20000"/>
          </a:bodyPr>
          <a:lstStyle/>
          <a:p>
            <a:r>
              <a:rPr lang="en-US" dirty="0"/>
              <a:t>The challenge: instrument control software for a light-sensitive experiment. Had to turn off the screen during the critical step.</a:t>
            </a:r>
          </a:p>
          <a:p>
            <a:endParaRPr lang="en-US" dirty="0"/>
          </a:p>
          <a:p>
            <a:r>
              <a:rPr lang="en-US" dirty="0"/>
              <a:t>Only one person knew what the buttons did.</a:t>
            </a:r>
          </a:p>
          <a:p>
            <a:endParaRPr lang="en-US" dirty="0"/>
          </a:p>
          <a:p>
            <a:r>
              <a:rPr lang="en-US" dirty="0"/>
              <a:t>A first draft added human friendly labels; this took up space and made buttons very hard to click in the dark</a:t>
            </a:r>
          </a:p>
          <a:p>
            <a:endParaRPr lang="en-US" dirty="0"/>
          </a:p>
          <a:p>
            <a:r>
              <a:rPr lang="en-US" dirty="0"/>
              <a:t>Second draft considered the physical limits for how it would be used</a:t>
            </a:r>
          </a:p>
          <a:p>
            <a:endParaRPr lang="en-US" dirty="0"/>
          </a:p>
          <a:p>
            <a:r>
              <a:rPr lang="en-US" dirty="0"/>
              <a:t>Modern alternatives: physical buttons, touch interface, VUI...</a:t>
            </a:r>
          </a:p>
        </p:txBody>
      </p:sp>
      <p:sp>
        <p:nvSpPr>
          <p:cNvPr id="8" name="Rounded Rectangle 7">
            <a:extLst>
              <a:ext uri="{FF2B5EF4-FFF2-40B4-BE49-F238E27FC236}">
                <a16:creationId xmlns:a16="http://schemas.microsoft.com/office/drawing/2014/main" id="{2FB8774D-699E-8544-B762-C9631BF5CADB}"/>
              </a:ext>
            </a:extLst>
          </p:cNvPr>
          <p:cNvSpPr/>
          <p:nvPr/>
        </p:nvSpPr>
        <p:spPr>
          <a:xfrm>
            <a:off x="9743696" y="228599"/>
            <a:ext cx="1840374" cy="694481"/>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sp>
        <p:nvSpPr>
          <p:cNvPr id="12" name="TextBox 11">
            <a:extLst>
              <a:ext uri="{FF2B5EF4-FFF2-40B4-BE49-F238E27FC236}">
                <a16:creationId xmlns:a16="http://schemas.microsoft.com/office/drawing/2014/main" id="{FA6670B6-EC63-FD41-83F7-794C0574E21C}"/>
              </a:ext>
            </a:extLst>
          </p:cNvPr>
          <p:cNvSpPr txBox="1"/>
          <p:nvPr/>
        </p:nvSpPr>
        <p:spPr>
          <a:xfrm>
            <a:off x="7350029" y="1294528"/>
            <a:ext cx="4522200" cy="646331"/>
          </a:xfrm>
          <a:prstGeom prst="rect">
            <a:avLst/>
          </a:prstGeom>
          <a:noFill/>
        </p:spPr>
        <p:txBody>
          <a:bodyPr wrap="none" rtlCol="0">
            <a:spAutoFit/>
          </a:bodyPr>
          <a:lstStyle/>
          <a:p>
            <a:r>
              <a:rPr lang="en-US" dirty="0"/>
              <a:t>Original: inscrutable. Why is there no context?</a:t>
            </a:r>
          </a:p>
          <a:p>
            <a:r>
              <a:rPr lang="en-US" dirty="0"/>
              <a:t>Couldn’t they have </a:t>
            </a:r>
            <a:r>
              <a:rPr lang="en-US" i="1" dirty="0"/>
              <a:t>tried </a:t>
            </a:r>
            <a:r>
              <a:rPr lang="en-US" dirty="0"/>
              <a:t>to align things?</a:t>
            </a:r>
          </a:p>
        </p:txBody>
      </p:sp>
      <p:grpSp>
        <p:nvGrpSpPr>
          <p:cNvPr id="19" name="Group 18">
            <a:extLst>
              <a:ext uri="{FF2B5EF4-FFF2-40B4-BE49-F238E27FC236}">
                <a16:creationId xmlns:a16="http://schemas.microsoft.com/office/drawing/2014/main" id="{7F19B3A2-B542-3C44-866C-933D29B9F268}"/>
              </a:ext>
            </a:extLst>
          </p:cNvPr>
          <p:cNvGrpSpPr/>
          <p:nvPr/>
        </p:nvGrpSpPr>
        <p:grpSpPr>
          <a:xfrm>
            <a:off x="7487175" y="2300468"/>
            <a:ext cx="4301203" cy="1624705"/>
            <a:chOff x="7487175" y="2300468"/>
            <a:chExt cx="4301203" cy="1624705"/>
          </a:xfrm>
        </p:grpSpPr>
        <p:sp>
          <p:nvSpPr>
            <p:cNvPr id="11" name="Rectangle 10">
              <a:extLst>
                <a:ext uri="{FF2B5EF4-FFF2-40B4-BE49-F238E27FC236}">
                  <a16:creationId xmlns:a16="http://schemas.microsoft.com/office/drawing/2014/main" id="{E4172848-1CEC-1542-9C0C-0630978D7409}"/>
                </a:ext>
              </a:extLst>
            </p:cNvPr>
            <p:cNvSpPr/>
            <p:nvPr/>
          </p:nvSpPr>
          <p:spPr>
            <a:xfrm>
              <a:off x="7487175" y="2300468"/>
              <a:ext cx="4247908" cy="10301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Aperture size</a:t>
              </a:r>
            </a:p>
          </p:txBody>
        </p:sp>
        <p:sp>
          <p:nvSpPr>
            <p:cNvPr id="9" name="Rounded Rectangle 8">
              <a:extLst>
                <a:ext uri="{FF2B5EF4-FFF2-40B4-BE49-F238E27FC236}">
                  <a16:creationId xmlns:a16="http://schemas.microsoft.com/office/drawing/2014/main" id="{20C8A295-0DB2-954A-ABDE-282AA362B8FA}"/>
                </a:ext>
              </a:extLst>
            </p:cNvPr>
            <p:cNvSpPr/>
            <p:nvPr/>
          </p:nvSpPr>
          <p:spPr>
            <a:xfrm>
              <a:off x="8194876" y="2653496"/>
              <a:ext cx="416292" cy="334700"/>
            </a:xfrm>
            <a:prstGeom prst="roundRect">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sp>
          <p:nvSpPr>
            <p:cNvPr id="10" name="Rounded Rectangle 9">
              <a:extLst>
                <a:ext uri="{FF2B5EF4-FFF2-40B4-BE49-F238E27FC236}">
                  <a16:creationId xmlns:a16="http://schemas.microsoft.com/office/drawing/2014/main" id="{9F9ECC2E-8534-E246-84D3-3091391BBB30}"/>
                </a:ext>
              </a:extLst>
            </p:cNvPr>
            <p:cNvSpPr/>
            <p:nvPr/>
          </p:nvSpPr>
          <p:spPr>
            <a:xfrm>
              <a:off x="10492789" y="2662658"/>
              <a:ext cx="528237" cy="334701"/>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sp>
          <p:nvSpPr>
            <p:cNvPr id="13" name="TextBox 12">
              <a:extLst>
                <a:ext uri="{FF2B5EF4-FFF2-40B4-BE49-F238E27FC236}">
                  <a16:creationId xmlns:a16="http://schemas.microsoft.com/office/drawing/2014/main" id="{6E6B7E73-5B95-7E4C-89E3-61B278493357}"/>
                </a:ext>
              </a:extLst>
            </p:cNvPr>
            <p:cNvSpPr txBox="1"/>
            <p:nvPr/>
          </p:nvSpPr>
          <p:spPr>
            <a:xfrm>
              <a:off x="7503422" y="3555841"/>
              <a:ext cx="4284956" cy="369332"/>
            </a:xfrm>
            <a:prstGeom prst="rect">
              <a:avLst/>
            </a:prstGeom>
            <a:noFill/>
          </p:spPr>
          <p:txBody>
            <a:bodyPr wrap="none" rtlCol="0">
              <a:spAutoFit/>
            </a:bodyPr>
            <a:lstStyle/>
            <a:p>
              <a:r>
                <a:rPr lang="en-US" dirty="0"/>
                <a:t>Revised: group controls together, add labels</a:t>
              </a:r>
            </a:p>
          </p:txBody>
        </p:sp>
      </p:grpSp>
      <p:grpSp>
        <p:nvGrpSpPr>
          <p:cNvPr id="20" name="Group 19">
            <a:extLst>
              <a:ext uri="{FF2B5EF4-FFF2-40B4-BE49-F238E27FC236}">
                <a16:creationId xmlns:a16="http://schemas.microsoft.com/office/drawing/2014/main" id="{E2F75762-F97F-7543-96BA-F75EBBA9A26F}"/>
              </a:ext>
            </a:extLst>
          </p:cNvPr>
          <p:cNvGrpSpPr/>
          <p:nvPr/>
        </p:nvGrpSpPr>
        <p:grpSpPr>
          <a:xfrm>
            <a:off x="7264064" y="4374655"/>
            <a:ext cx="4959264" cy="2088735"/>
            <a:chOff x="7264064" y="4374655"/>
            <a:chExt cx="4959264" cy="2088735"/>
          </a:xfrm>
        </p:grpSpPr>
        <p:sp>
          <p:nvSpPr>
            <p:cNvPr id="14" name="Rectangle 13">
              <a:extLst>
                <a:ext uri="{FF2B5EF4-FFF2-40B4-BE49-F238E27FC236}">
                  <a16:creationId xmlns:a16="http://schemas.microsoft.com/office/drawing/2014/main" id="{6129E8FA-4385-164E-AFE7-74CD08A26BE2}"/>
                </a:ext>
              </a:extLst>
            </p:cNvPr>
            <p:cNvSpPr/>
            <p:nvPr/>
          </p:nvSpPr>
          <p:spPr>
            <a:xfrm>
              <a:off x="7503422" y="4625923"/>
              <a:ext cx="4247908" cy="10301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C72E29E7-939C-3549-8AA3-659EC0FEAEA8}"/>
                </a:ext>
              </a:extLst>
            </p:cNvPr>
            <p:cNvSpPr/>
            <p:nvPr/>
          </p:nvSpPr>
          <p:spPr>
            <a:xfrm>
              <a:off x="7570620" y="4743987"/>
              <a:ext cx="1945369" cy="807428"/>
            </a:xfrm>
            <a:prstGeom prst="roundRect">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u="sng" dirty="0"/>
                <a:t>S</a:t>
              </a:r>
              <a:r>
                <a:rPr lang="en-US" dirty="0"/>
                <a:t>maller</a:t>
              </a:r>
            </a:p>
          </p:txBody>
        </p:sp>
        <p:sp>
          <p:nvSpPr>
            <p:cNvPr id="16" name="Rounded Rectangle 15">
              <a:extLst>
                <a:ext uri="{FF2B5EF4-FFF2-40B4-BE49-F238E27FC236}">
                  <a16:creationId xmlns:a16="http://schemas.microsoft.com/office/drawing/2014/main" id="{C3D8ACA9-3158-FB4E-9D4B-4D14072F7E4E}"/>
                </a:ext>
              </a:extLst>
            </p:cNvPr>
            <p:cNvSpPr/>
            <p:nvPr/>
          </p:nvSpPr>
          <p:spPr>
            <a:xfrm>
              <a:off x="9783029" y="4743988"/>
              <a:ext cx="1837953" cy="807428"/>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u="sng" dirty="0"/>
                <a:t>L</a:t>
              </a:r>
              <a:r>
                <a:rPr lang="en-US" dirty="0"/>
                <a:t>arger</a:t>
              </a:r>
            </a:p>
          </p:txBody>
        </p:sp>
        <p:sp>
          <p:nvSpPr>
            <p:cNvPr id="17" name="TextBox 16">
              <a:extLst>
                <a:ext uri="{FF2B5EF4-FFF2-40B4-BE49-F238E27FC236}">
                  <a16:creationId xmlns:a16="http://schemas.microsoft.com/office/drawing/2014/main" id="{F23FA0C8-AC08-F34A-8381-A0002E310D59}"/>
                </a:ext>
              </a:extLst>
            </p:cNvPr>
            <p:cNvSpPr txBox="1"/>
            <p:nvPr/>
          </p:nvSpPr>
          <p:spPr>
            <a:xfrm>
              <a:off x="7264064" y="5817059"/>
              <a:ext cx="4959264" cy="646331"/>
            </a:xfrm>
            <a:prstGeom prst="rect">
              <a:avLst/>
            </a:prstGeom>
            <a:noFill/>
          </p:spPr>
          <p:txBody>
            <a:bodyPr wrap="square" rtlCol="0">
              <a:spAutoFit/>
            </a:bodyPr>
            <a:lstStyle/>
            <a:p>
              <a:r>
                <a:rPr lang="en-US" dirty="0"/>
                <a:t>Final: add keyboard shortcuts (no mouse required), add alert sounds if a problem occurs</a:t>
              </a:r>
            </a:p>
          </p:txBody>
        </p:sp>
        <p:sp>
          <p:nvSpPr>
            <p:cNvPr id="18" name="TextBox 17">
              <a:extLst>
                <a:ext uri="{FF2B5EF4-FFF2-40B4-BE49-F238E27FC236}">
                  <a16:creationId xmlns:a16="http://schemas.microsoft.com/office/drawing/2014/main" id="{3B2CE1DE-0383-5145-ABCF-52351CE9D091}"/>
                </a:ext>
              </a:extLst>
            </p:cNvPr>
            <p:cNvSpPr txBox="1"/>
            <p:nvPr/>
          </p:nvSpPr>
          <p:spPr>
            <a:xfrm>
              <a:off x="7461494" y="4374655"/>
              <a:ext cx="1149674" cy="307777"/>
            </a:xfrm>
            <a:prstGeom prst="rect">
              <a:avLst/>
            </a:prstGeom>
            <a:noFill/>
          </p:spPr>
          <p:txBody>
            <a:bodyPr wrap="none" rtlCol="0">
              <a:spAutoFit/>
            </a:bodyPr>
            <a:lstStyle/>
            <a:p>
              <a:r>
                <a:rPr lang="en-US" sz="1400" dirty="0"/>
                <a:t>Aperture size</a:t>
              </a:r>
            </a:p>
          </p:txBody>
        </p:sp>
      </p:grpSp>
    </p:spTree>
    <p:extLst>
      <p:ext uri="{BB962C8B-B14F-4D97-AF65-F5344CB8AC3E}">
        <p14:creationId xmlns:p14="http://schemas.microsoft.com/office/powerpoint/2010/main" val="2437369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BF75D-373E-1342-B88A-7356EE0CBCA2}"/>
              </a:ext>
            </a:extLst>
          </p:cNvPr>
          <p:cNvSpPr>
            <a:spLocks noGrp="1"/>
          </p:cNvSpPr>
          <p:nvPr>
            <p:ph type="title"/>
          </p:nvPr>
        </p:nvSpPr>
        <p:spPr/>
        <p:txBody>
          <a:bodyPr/>
          <a:lstStyle/>
          <a:p>
            <a:r>
              <a:rPr lang="en-US" dirty="0"/>
              <a:t>One goal, many pieces </a:t>
            </a:r>
          </a:p>
        </p:txBody>
      </p:sp>
      <p:sp>
        <p:nvSpPr>
          <p:cNvPr id="3" name="Content Placeholder 2">
            <a:extLst>
              <a:ext uri="{FF2B5EF4-FFF2-40B4-BE49-F238E27FC236}">
                <a16:creationId xmlns:a16="http://schemas.microsoft.com/office/drawing/2014/main" id="{07AAEEC1-FD8B-9242-8AA5-9C85920AECD4}"/>
              </a:ext>
            </a:extLst>
          </p:cNvPr>
          <p:cNvSpPr>
            <a:spLocks noGrp="1"/>
          </p:cNvSpPr>
          <p:nvPr>
            <p:ph idx="1"/>
          </p:nvPr>
        </p:nvSpPr>
        <p:spPr>
          <a:xfrm>
            <a:off x="548833" y="1814050"/>
            <a:ext cx="10515600" cy="4351338"/>
          </a:xfrm>
        </p:spPr>
        <p:txBody>
          <a:bodyPr>
            <a:normAutofit fontScale="92500" lnSpcReduction="10000"/>
          </a:bodyPr>
          <a:lstStyle/>
          <a:p>
            <a:pPr marL="0" indent="0">
              <a:buNone/>
            </a:pPr>
            <a:r>
              <a:rPr lang="en-US" sz="3200" dirty="0">
                <a:solidFill>
                  <a:srgbClr val="C00000"/>
                </a:solidFill>
              </a:rPr>
              <a:t>P</a:t>
            </a:r>
            <a:r>
              <a:rPr lang="en-US" dirty="0"/>
              <a:t>erceivable - Information and user interface components must be presentable to users in ways they can perceive.</a:t>
            </a:r>
          </a:p>
          <a:p>
            <a:pPr marL="0" indent="0">
              <a:buNone/>
            </a:pPr>
            <a:endParaRPr lang="en-US" dirty="0">
              <a:solidFill>
                <a:srgbClr val="C00000"/>
              </a:solidFill>
            </a:endParaRPr>
          </a:p>
          <a:p>
            <a:pPr marL="0" indent="0">
              <a:buNone/>
            </a:pPr>
            <a:r>
              <a:rPr lang="en-US" sz="3200" dirty="0">
                <a:solidFill>
                  <a:srgbClr val="C00000"/>
                </a:solidFill>
              </a:rPr>
              <a:t>O</a:t>
            </a:r>
            <a:r>
              <a:rPr lang="en-US" dirty="0"/>
              <a:t>perable - User interface components and navigation must be operable.</a:t>
            </a:r>
          </a:p>
          <a:p>
            <a:pPr marL="0" indent="0">
              <a:buNone/>
            </a:pPr>
            <a:endParaRPr lang="en-US" dirty="0">
              <a:solidFill>
                <a:srgbClr val="C00000"/>
              </a:solidFill>
            </a:endParaRPr>
          </a:p>
          <a:p>
            <a:pPr marL="0" indent="0">
              <a:buNone/>
            </a:pPr>
            <a:r>
              <a:rPr lang="en-US" sz="3200" dirty="0">
                <a:solidFill>
                  <a:srgbClr val="C00000"/>
                </a:solidFill>
              </a:rPr>
              <a:t>U</a:t>
            </a:r>
            <a:r>
              <a:rPr lang="en-US" dirty="0"/>
              <a:t>nderstandable - Information and the operation of user interface must be understandable.</a:t>
            </a:r>
          </a:p>
          <a:p>
            <a:pPr marL="0" indent="0">
              <a:buNone/>
            </a:pPr>
            <a:endParaRPr lang="en-US" dirty="0">
              <a:solidFill>
                <a:srgbClr val="C00000"/>
              </a:solidFill>
            </a:endParaRPr>
          </a:p>
          <a:p>
            <a:pPr marL="0" indent="0">
              <a:buNone/>
            </a:pPr>
            <a:r>
              <a:rPr lang="en-US" sz="3200" dirty="0">
                <a:solidFill>
                  <a:srgbClr val="C00000"/>
                </a:solidFill>
              </a:rPr>
              <a:t>R</a:t>
            </a:r>
            <a:r>
              <a:rPr lang="en-US" dirty="0"/>
              <a:t>obust - Content must be robust enough that it can be interpreted reliably by a wide variety of user agents, including assistive technologies.</a:t>
            </a:r>
          </a:p>
        </p:txBody>
      </p:sp>
      <p:sp>
        <p:nvSpPr>
          <p:cNvPr id="5" name="Rectangle 4">
            <a:extLst>
              <a:ext uri="{FF2B5EF4-FFF2-40B4-BE49-F238E27FC236}">
                <a16:creationId xmlns:a16="http://schemas.microsoft.com/office/drawing/2014/main" id="{8B1A769C-5B7D-494A-A90A-8A33D74064DE}"/>
              </a:ext>
            </a:extLst>
          </p:cNvPr>
          <p:cNvSpPr/>
          <p:nvPr/>
        </p:nvSpPr>
        <p:spPr>
          <a:xfrm>
            <a:off x="0" y="6488668"/>
            <a:ext cx="6462859" cy="369332"/>
          </a:xfrm>
          <a:prstGeom prst="rect">
            <a:avLst/>
          </a:prstGeom>
        </p:spPr>
        <p:txBody>
          <a:bodyPr wrap="none">
            <a:spAutoFit/>
          </a:bodyPr>
          <a:lstStyle/>
          <a:p>
            <a:r>
              <a:rPr lang="en-US" dirty="0"/>
              <a:t>[1] </a:t>
            </a:r>
            <a:r>
              <a:rPr lang="en-US" dirty="0">
                <a:hlinkClick r:id="rId2"/>
              </a:rPr>
              <a:t>https://www.w3.org/TR/UNDERSTANDING-WCAG20/intro.html</a:t>
            </a:r>
            <a:r>
              <a:rPr lang="en-US" dirty="0"/>
              <a:t> </a:t>
            </a:r>
          </a:p>
        </p:txBody>
      </p:sp>
    </p:spTree>
    <p:extLst>
      <p:ext uri="{BB962C8B-B14F-4D97-AF65-F5344CB8AC3E}">
        <p14:creationId xmlns:p14="http://schemas.microsoft.com/office/powerpoint/2010/main" val="1914586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C20DF-FF92-6F4C-AD4A-A50A87BF8A8C}"/>
              </a:ext>
            </a:extLst>
          </p:cNvPr>
          <p:cNvSpPr>
            <a:spLocks noGrp="1"/>
          </p:cNvSpPr>
          <p:nvPr>
            <p:ph type="title"/>
          </p:nvPr>
        </p:nvSpPr>
        <p:spPr/>
        <p:txBody>
          <a:bodyPr/>
          <a:lstStyle/>
          <a:p>
            <a:r>
              <a:rPr lang="en-US" dirty="0">
                <a:solidFill>
                  <a:srgbClr val="7030A0"/>
                </a:solidFill>
              </a:rPr>
              <a:t>Auditory</a:t>
            </a:r>
            <a:r>
              <a:rPr lang="en-US" dirty="0"/>
              <a:t> issues: considerations</a:t>
            </a:r>
          </a:p>
        </p:txBody>
      </p:sp>
      <p:sp>
        <p:nvSpPr>
          <p:cNvPr id="3" name="Content Placeholder 2">
            <a:extLst>
              <a:ext uri="{FF2B5EF4-FFF2-40B4-BE49-F238E27FC236}">
                <a16:creationId xmlns:a16="http://schemas.microsoft.com/office/drawing/2014/main" id="{C4C1542A-1000-1D40-856B-4E91BEBFC403}"/>
              </a:ext>
            </a:extLst>
          </p:cNvPr>
          <p:cNvSpPr>
            <a:spLocks noGrp="1"/>
          </p:cNvSpPr>
          <p:nvPr>
            <p:ph idx="1"/>
          </p:nvPr>
        </p:nvSpPr>
        <p:spPr/>
        <p:txBody>
          <a:bodyPr/>
          <a:lstStyle/>
          <a:p>
            <a:r>
              <a:rPr lang="en-US" dirty="0"/>
              <a:t>Conference talks / lectures</a:t>
            </a:r>
          </a:p>
          <a:p>
            <a:pPr lvl="1"/>
            <a:r>
              <a:rPr lang="en-US" dirty="0"/>
              <a:t>Provide live captions/interpreters, or pre-typed notes</a:t>
            </a:r>
          </a:p>
          <a:p>
            <a:r>
              <a:rPr lang="en-US" dirty="0"/>
              <a:t>Provide alternatives where audio is critical</a:t>
            </a:r>
          </a:p>
          <a:p>
            <a:pPr lvl="1"/>
            <a:r>
              <a:rPr lang="en-US" dirty="0"/>
              <a:t>“Phone number to get login code”</a:t>
            </a:r>
          </a:p>
          <a:p>
            <a:pPr lvl="1"/>
            <a:r>
              <a:rPr lang="en-US" dirty="0"/>
              <a:t>Error messages/ alerts</a:t>
            </a:r>
          </a:p>
          <a:p>
            <a:pPr lvl="1"/>
            <a:r>
              <a:rPr lang="en-US" dirty="0"/>
              <a:t>Jeopardy video clue</a:t>
            </a:r>
          </a:p>
        </p:txBody>
      </p:sp>
      <p:pic>
        <p:nvPicPr>
          <p:cNvPr id="2052" name="Picture 4" descr="Fire Alarm System Installation Seattle, WA, Kirby Electric">
            <a:extLst>
              <a:ext uri="{FF2B5EF4-FFF2-40B4-BE49-F238E27FC236}">
                <a16:creationId xmlns:a16="http://schemas.microsoft.com/office/drawing/2014/main" id="{4689D267-B656-2049-9AD2-3C21EF79CC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664" y="2050175"/>
            <a:ext cx="1951119" cy="1951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807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D51FF-4168-624F-AB70-605A8946397A}"/>
              </a:ext>
            </a:extLst>
          </p:cNvPr>
          <p:cNvSpPr>
            <a:spLocks noGrp="1"/>
          </p:cNvSpPr>
          <p:nvPr>
            <p:ph type="title"/>
          </p:nvPr>
        </p:nvSpPr>
        <p:spPr/>
        <p:txBody>
          <a:bodyPr/>
          <a:lstStyle/>
          <a:p>
            <a:r>
              <a:rPr lang="en-US" dirty="0">
                <a:solidFill>
                  <a:srgbClr val="7030A0"/>
                </a:solidFill>
              </a:rPr>
              <a:t>Physical</a:t>
            </a:r>
            <a:r>
              <a:rPr lang="en-US" dirty="0"/>
              <a:t> (</a:t>
            </a:r>
            <a:r>
              <a:rPr lang="en-US" dirty="0" err="1"/>
              <a:t>eg</a:t>
            </a:r>
            <a:r>
              <a:rPr lang="en-US" dirty="0"/>
              <a:t> no mouse)</a:t>
            </a:r>
          </a:p>
        </p:txBody>
      </p:sp>
      <p:sp>
        <p:nvSpPr>
          <p:cNvPr id="3" name="Content Placeholder 2">
            <a:extLst>
              <a:ext uri="{FF2B5EF4-FFF2-40B4-BE49-F238E27FC236}">
                <a16:creationId xmlns:a16="http://schemas.microsoft.com/office/drawing/2014/main" id="{CC064E7D-4604-7B4C-AB9B-32885C1C878A}"/>
              </a:ext>
            </a:extLst>
          </p:cNvPr>
          <p:cNvSpPr>
            <a:spLocks noGrp="1"/>
          </p:cNvSpPr>
          <p:nvPr>
            <p:ph idx="1"/>
          </p:nvPr>
        </p:nvSpPr>
        <p:spPr/>
        <p:txBody>
          <a:bodyPr/>
          <a:lstStyle/>
          <a:p>
            <a:r>
              <a:rPr lang="en-US" dirty="0"/>
              <a:t>Ensure that form controls can be reached without a mouse, and in the order expected</a:t>
            </a:r>
          </a:p>
          <a:p>
            <a:pPr lvl="1"/>
            <a:r>
              <a:rPr lang="en-US" dirty="0"/>
              <a:t>AJAX forms should still use form tags for grouping</a:t>
            </a:r>
          </a:p>
          <a:p>
            <a:pPr lvl="1"/>
            <a:r>
              <a:rPr lang="en-US" dirty="0"/>
              <a:t>Keyboard tab order may not match the order of elements in HTML: ensure that users can reach form elements and buttons in a way that makes sense</a:t>
            </a:r>
          </a:p>
          <a:p>
            <a:r>
              <a:rPr lang="en-US" dirty="0"/>
              <a:t>Screen readers might not understand custom widgets or HTML canvas</a:t>
            </a:r>
          </a:p>
        </p:txBody>
      </p:sp>
      <p:sp>
        <p:nvSpPr>
          <p:cNvPr id="4" name="Rectangle 3">
            <a:extLst>
              <a:ext uri="{FF2B5EF4-FFF2-40B4-BE49-F238E27FC236}">
                <a16:creationId xmlns:a16="http://schemas.microsoft.com/office/drawing/2014/main" id="{2ABF2895-AABA-C446-85CE-3C497CEED9D2}"/>
              </a:ext>
            </a:extLst>
          </p:cNvPr>
          <p:cNvSpPr/>
          <p:nvPr/>
        </p:nvSpPr>
        <p:spPr>
          <a:xfrm>
            <a:off x="0" y="6123543"/>
            <a:ext cx="9301585" cy="738664"/>
          </a:xfrm>
          <a:prstGeom prst="rect">
            <a:avLst/>
          </a:prstGeom>
        </p:spPr>
        <p:txBody>
          <a:bodyPr wrap="none">
            <a:spAutoFit/>
          </a:bodyPr>
          <a:lstStyle/>
          <a:p>
            <a:r>
              <a:rPr lang="en-US" sz="1400" dirty="0"/>
              <a:t>[1] </a:t>
            </a:r>
            <a:r>
              <a:rPr lang="en-US" sz="1400" dirty="0">
                <a:hlinkClick r:id="rId2"/>
              </a:rPr>
              <a:t>https://dequeuniversity.com/checklists/web/custom-widgets</a:t>
            </a:r>
            <a:endParaRPr lang="en-US" sz="1400" dirty="0"/>
          </a:p>
          <a:p>
            <a:r>
              <a:rPr lang="en-US" sz="1400" dirty="0"/>
              <a:t>[2] </a:t>
            </a:r>
            <a:r>
              <a:rPr lang="en-US" sz="1400" dirty="0">
                <a:hlinkClick r:id="rId3"/>
              </a:rPr>
              <a:t>https://developer.mozilla.org/en-US/docs/Web/Accessibility/An_overview_of_accessible_web_applications_and_widgets</a:t>
            </a:r>
            <a:endParaRPr lang="en-US" sz="1400" dirty="0"/>
          </a:p>
          <a:p>
            <a:r>
              <a:rPr lang="en-US" sz="1400" dirty="0"/>
              <a:t>[3] </a:t>
            </a:r>
            <a:r>
              <a:rPr lang="en-US" sz="1400" dirty="0">
                <a:hlinkClick r:id="rId4"/>
              </a:rPr>
              <a:t>http://nomouse.org/</a:t>
            </a:r>
            <a:r>
              <a:rPr lang="en-US" sz="1400" dirty="0"/>
              <a:t>   </a:t>
            </a:r>
          </a:p>
        </p:txBody>
      </p:sp>
      <p:sp>
        <p:nvSpPr>
          <p:cNvPr id="5" name="Rectangle 4">
            <a:extLst>
              <a:ext uri="{FF2B5EF4-FFF2-40B4-BE49-F238E27FC236}">
                <a16:creationId xmlns:a16="http://schemas.microsoft.com/office/drawing/2014/main" id="{EE29B06D-5568-624B-92A6-2D2BCCA09822}"/>
              </a:ext>
            </a:extLst>
          </p:cNvPr>
          <p:cNvSpPr/>
          <p:nvPr/>
        </p:nvSpPr>
        <p:spPr>
          <a:xfrm>
            <a:off x="8215768" y="4857902"/>
            <a:ext cx="3241479" cy="738664"/>
          </a:xfrm>
          <a:prstGeom prst="rect">
            <a:avLst/>
          </a:prstGeom>
        </p:spPr>
        <p:txBody>
          <a:bodyPr wrap="square">
            <a:spAutoFit/>
          </a:bodyPr>
          <a:lstStyle/>
          <a:p>
            <a:r>
              <a:rPr lang="en-US" sz="1400" i="1" dirty="0">
                <a:solidFill>
                  <a:schemeClr val="bg1">
                    <a:lumMod val="50000"/>
                  </a:schemeClr>
                </a:solidFill>
              </a:rPr>
              <a:t>“...Users might recognize it visually, but there are no machine-readable semantics for an assistive technology.” [2]</a:t>
            </a:r>
            <a:endParaRPr lang="en-US" sz="1400" dirty="0">
              <a:solidFill>
                <a:schemeClr val="bg1">
                  <a:lumMod val="50000"/>
                </a:schemeClr>
              </a:solidFill>
            </a:endParaRPr>
          </a:p>
        </p:txBody>
      </p:sp>
      <p:pic>
        <p:nvPicPr>
          <p:cNvPr id="1026" name="Picture 2" descr="Screenshot of the tabs widget">
            <a:extLst>
              <a:ext uri="{FF2B5EF4-FFF2-40B4-BE49-F238E27FC236}">
                <a16:creationId xmlns:a16="http://schemas.microsoft.com/office/drawing/2014/main" id="{C92A7C8A-B9D0-9C46-B555-1FD11116B05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43883"/>
          <a:stretch/>
        </p:blipFill>
        <p:spPr bwMode="auto">
          <a:xfrm>
            <a:off x="3976231" y="4539596"/>
            <a:ext cx="4239537" cy="1268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908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6EF1F-A6D2-3643-9831-932EC978F8F7}"/>
              </a:ext>
            </a:extLst>
          </p:cNvPr>
          <p:cNvSpPr>
            <a:spLocks noGrp="1"/>
          </p:cNvSpPr>
          <p:nvPr>
            <p:ph type="title"/>
          </p:nvPr>
        </p:nvSpPr>
        <p:spPr/>
        <p:txBody>
          <a:bodyPr/>
          <a:lstStyle/>
          <a:p>
            <a:r>
              <a:rPr lang="en-US" dirty="0"/>
              <a:t>Keyboard users </a:t>
            </a:r>
            <a:r>
              <a:rPr lang="en-US" dirty="0">
                <a:solidFill>
                  <a:srgbClr val="C00000"/>
                </a:solidFill>
              </a:rPr>
              <a:t>break the rules</a:t>
            </a:r>
          </a:p>
        </p:txBody>
      </p:sp>
      <p:sp>
        <p:nvSpPr>
          <p:cNvPr id="3" name="Content Placeholder 2">
            <a:extLst>
              <a:ext uri="{FF2B5EF4-FFF2-40B4-BE49-F238E27FC236}">
                <a16:creationId xmlns:a16="http://schemas.microsoft.com/office/drawing/2014/main" id="{0C76BEED-4374-D74B-BBF3-08448F6DE003}"/>
              </a:ext>
            </a:extLst>
          </p:cNvPr>
          <p:cNvSpPr>
            <a:spLocks noGrp="1"/>
          </p:cNvSpPr>
          <p:nvPr>
            <p:ph idx="1"/>
          </p:nvPr>
        </p:nvSpPr>
        <p:spPr>
          <a:xfrm>
            <a:off x="431075" y="1825625"/>
            <a:ext cx="7158446" cy="4351338"/>
          </a:xfrm>
        </p:spPr>
        <p:txBody>
          <a:bodyPr>
            <a:normAutofit/>
          </a:bodyPr>
          <a:lstStyle/>
          <a:p>
            <a:r>
              <a:rPr lang="en-US" dirty="0"/>
              <a:t>Sometimes, UI is designed to only work with “mouse click” events. Keyboard users can bypass the expected rules.</a:t>
            </a:r>
          </a:p>
          <a:p>
            <a:pPr lvl="1"/>
            <a:r>
              <a:rPr lang="en-US" dirty="0"/>
              <a:t>Unreachable elements: some buttons cannot be used without a mouse</a:t>
            </a:r>
          </a:p>
          <a:p>
            <a:pPr lvl="1"/>
            <a:r>
              <a:rPr lang="en-US" dirty="0"/>
              <a:t>Opposite problem: Keyboard “traps” (can’t leave)</a:t>
            </a:r>
          </a:p>
          <a:p>
            <a:r>
              <a:rPr lang="en-US" dirty="0"/>
              <a:t>Common issues: modal dialogs; form validation that only disables the button</a:t>
            </a:r>
          </a:p>
          <a:p>
            <a:r>
              <a:rPr lang="en-US" dirty="0"/>
              <a:t>Pre-made widget libraries often include accessibility features built in</a:t>
            </a:r>
          </a:p>
          <a:p>
            <a:pPr lvl="1"/>
            <a:endParaRPr lang="en-US" dirty="0"/>
          </a:p>
        </p:txBody>
      </p:sp>
      <p:sp>
        <p:nvSpPr>
          <p:cNvPr id="6" name="Rectangle 5">
            <a:extLst>
              <a:ext uri="{FF2B5EF4-FFF2-40B4-BE49-F238E27FC236}">
                <a16:creationId xmlns:a16="http://schemas.microsoft.com/office/drawing/2014/main" id="{4D6D44E8-A8CB-824A-9587-A9D6C41EB3B8}"/>
              </a:ext>
            </a:extLst>
          </p:cNvPr>
          <p:cNvSpPr/>
          <p:nvPr/>
        </p:nvSpPr>
        <p:spPr>
          <a:xfrm>
            <a:off x="0" y="6488668"/>
            <a:ext cx="3843809" cy="369332"/>
          </a:xfrm>
          <a:prstGeom prst="rect">
            <a:avLst/>
          </a:prstGeom>
        </p:spPr>
        <p:txBody>
          <a:bodyPr wrap="none">
            <a:spAutoFit/>
          </a:bodyPr>
          <a:lstStyle/>
          <a:p>
            <a:r>
              <a:rPr lang="en-US" dirty="0">
                <a:hlinkClick r:id="rId2"/>
              </a:rPr>
              <a:t>https://accessibility.18f.gov/keyboard/</a:t>
            </a:r>
            <a:r>
              <a:rPr lang="en-US" dirty="0"/>
              <a:t> </a:t>
            </a:r>
          </a:p>
        </p:txBody>
      </p:sp>
      <p:pic>
        <p:nvPicPr>
          <p:cNvPr id="12" name="Picture 11">
            <a:extLst>
              <a:ext uri="{FF2B5EF4-FFF2-40B4-BE49-F238E27FC236}">
                <a16:creationId xmlns:a16="http://schemas.microsoft.com/office/drawing/2014/main" id="{5307A14E-9683-EE43-8084-ED2CA3F6481C}"/>
              </a:ext>
            </a:extLst>
          </p:cNvPr>
          <p:cNvPicPr>
            <a:picLocks noChangeAspect="1"/>
          </p:cNvPicPr>
          <p:nvPr/>
        </p:nvPicPr>
        <p:blipFill>
          <a:blip r:embed="rId3"/>
          <a:stretch>
            <a:fillRect/>
          </a:stretch>
        </p:blipFill>
        <p:spPr>
          <a:xfrm>
            <a:off x="7813403" y="2294871"/>
            <a:ext cx="4378597" cy="2268257"/>
          </a:xfrm>
          <a:prstGeom prst="rect">
            <a:avLst/>
          </a:prstGeom>
        </p:spPr>
      </p:pic>
    </p:spTree>
    <p:extLst>
      <p:ext uri="{BB962C8B-B14F-4D97-AF65-F5344CB8AC3E}">
        <p14:creationId xmlns:p14="http://schemas.microsoft.com/office/powerpoint/2010/main" val="2472631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1003</TotalTime>
  <Words>2579</Words>
  <Application>Microsoft Macintosh PowerPoint</Application>
  <PresentationFormat>Widescreen</PresentationFormat>
  <Paragraphs>260</Paragraphs>
  <Slides>32</Slides>
  <Notes>0</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Times</vt:lpstr>
      <vt:lpstr>Office Theme</vt:lpstr>
      <vt:lpstr>Accessible tools and data: Lessons from the Web</vt:lpstr>
      <vt:lpstr>When everything is digital, who gets left behind?</vt:lpstr>
      <vt:lpstr>PowerPoint Presentation</vt:lpstr>
      <vt:lpstr>Accessibility helps everyone</vt:lpstr>
      <vt:lpstr>A mouse-only UI?</vt:lpstr>
      <vt:lpstr>One goal, many pieces </vt:lpstr>
      <vt:lpstr>Auditory issues: considerations</vt:lpstr>
      <vt:lpstr>Physical (eg no mouse)</vt:lpstr>
      <vt:lpstr>Keyboard users break the rules</vt:lpstr>
      <vt:lpstr>Cognitive</vt:lpstr>
      <vt:lpstr>Vision: A complicated topic</vt:lpstr>
      <vt:lpstr>Forms of colorblindness</vt:lpstr>
      <vt:lpstr>Colors Are Hard</vt:lpstr>
      <vt:lpstr>Experiencing colorblindness</vt:lpstr>
      <vt:lpstr>Improving colors: content matters</vt:lpstr>
      <vt:lpstr>Go Beyond Color</vt:lpstr>
      <vt:lpstr>Application to our own tools: LocusZoom.js</vt:lpstr>
      <vt:lpstr>New LZ.js color map: Turbo</vt:lpstr>
      <vt:lpstr>Try it out: Screen Readers</vt:lpstr>
      <vt:lpstr>Use semantic markup!</vt:lpstr>
      <vt:lpstr>Help the user find content</vt:lpstr>
      <vt:lpstr>When semantic markup isn’t possible</vt:lpstr>
      <vt:lpstr>Beyond visualization</vt:lpstr>
      <vt:lpstr>Automated checkers</vt:lpstr>
      <vt:lpstr>Some good examples</vt:lpstr>
      <vt:lpstr>References</vt:lpstr>
      <vt:lpstr>Sometimes, you just want data</vt:lpstr>
      <vt:lpstr>Claims and evidence</vt:lpstr>
      <vt:lpstr>PowerPoint Presentation</vt:lpstr>
      <vt:lpstr>Considerations for sharing</vt:lpstr>
      <vt:lpstr>Where to share: Methods and code</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Accessibility in Web Applications</dc:title>
  <dc:creator>Boughton, Andy</dc:creator>
  <cp:lastModifiedBy>Boughton, Andy</cp:lastModifiedBy>
  <cp:revision>46</cp:revision>
  <dcterms:created xsi:type="dcterms:W3CDTF">2021-07-19T14:33:27Z</dcterms:created>
  <dcterms:modified xsi:type="dcterms:W3CDTF">2021-07-20T16:08:55Z</dcterms:modified>
</cp:coreProperties>
</file>